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7" r:id="rId2"/>
    <p:sldId id="259" r:id="rId3"/>
    <p:sldId id="260" r:id="rId4"/>
    <p:sldId id="261" r:id="rId5"/>
    <p:sldId id="262" r:id="rId6"/>
    <p:sldId id="265" r:id="rId7"/>
    <p:sldId id="266" r:id="rId8"/>
    <p:sldId id="268" r:id="rId9"/>
    <p:sldId id="270" r:id="rId10"/>
    <p:sldId id="277" r:id="rId11"/>
    <p:sldId id="278" r:id="rId12"/>
    <p:sldId id="279" r:id="rId13"/>
    <p:sldId id="280" r:id="rId14"/>
    <p:sldId id="281" r:id="rId15"/>
    <p:sldId id="282" r:id="rId16"/>
    <p:sldId id="283" r:id="rId17"/>
    <p:sldId id="284" r:id="rId18"/>
    <p:sldId id="285" r:id="rId19"/>
    <p:sldId id="286" r:id="rId20"/>
    <p:sldId id="287" r:id="rId21"/>
    <p:sldId id="289" r:id="rId22"/>
    <p:sldId id="290" r:id="rId23"/>
    <p:sldId id="291" r:id="rId24"/>
    <p:sldId id="292" r:id="rId25"/>
    <p:sldId id="293" r:id="rId26"/>
    <p:sldId id="294" r:id="rId27"/>
    <p:sldId id="295" r:id="rId28"/>
    <p:sldId id="296" r:id="rId29"/>
    <p:sldId id="298" r:id="rId30"/>
    <p:sldId id="300" r:id="rId31"/>
    <p:sldId id="301" r:id="rId32"/>
    <p:sldId id="302" r:id="rId33"/>
    <p:sldId id="303" r:id="rId34"/>
    <p:sldId id="304" r:id="rId35"/>
    <p:sldId id="307" r:id="rId36"/>
    <p:sldId id="308" r:id="rId37"/>
    <p:sldId id="309" r:id="rId38"/>
    <p:sldId id="310" r:id="rId39"/>
    <p:sldId id="311" r:id="rId40"/>
    <p:sldId id="312" r:id="rId4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696" y="564"/>
      </p:cViewPr>
      <p:guideLst>
        <p:guide orient="horz" pos="2160"/>
        <p:guide pos="2880"/>
      </p:guideLst>
    </p:cSldViewPr>
  </p:slideViewPr>
  <p:notesTextViewPr>
    <p:cViewPr>
      <p:scale>
        <a:sx n="1" d="1"/>
        <a:sy n="1" d="1"/>
      </p:scale>
      <p:origin x="0" y="0"/>
    </p:cViewPr>
  </p:notesTextViewPr>
  <p:sorterViewPr>
    <p:cViewPr>
      <p:scale>
        <a:sx n="140" d="100"/>
        <a:sy n="140" d="100"/>
      </p:scale>
      <p:origin x="0" y="155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40FCAF-276E-4CA5-B2E1-B4FCB7FFB3DB}" type="datetimeFigureOut">
              <a:rPr lang="es-AR" smtClean="0"/>
              <a:t>23/5/2016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8BB9C-CD51-4378-97A7-854C185B4954}" type="slidenum">
              <a:rPr lang="es-AR" smtClean="0"/>
              <a:t>‹Nº›</a:t>
            </a:fld>
            <a:endParaRPr lang="es-AR"/>
          </a:p>
        </p:txBody>
      </p:sp>
    </p:spTree>
    <p:extLst>
      <p:ext uri="{BB962C8B-B14F-4D97-AF65-F5344CB8AC3E}">
        <p14:creationId xmlns:p14="http://schemas.microsoft.com/office/powerpoint/2010/main" val="4236976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837" indent="-285707">
              <a:defRPr>
                <a:solidFill>
                  <a:schemeClr val="tx1"/>
                </a:solidFill>
                <a:latin typeface="Calibri" pitchFamily="34" charset="0"/>
              </a:defRPr>
            </a:lvl2pPr>
            <a:lvl3pPr marL="1142826" indent="-228565">
              <a:defRPr>
                <a:solidFill>
                  <a:schemeClr val="tx1"/>
                </a:solidFill>
                <a:latin typeface="Calibri" pitchFamily="34" charset="0"/>
              </a:defRPr>
            </a:lvl3pPr>
            <a:lvl4pPr marL="1599957" indent="-228565">
              <a:defRPr>
                <a:solidFill>
                  <a:schemeClr val="tx1"/>
                </a:solidFill>
                <a:latin typeface="Calibri" pitchFamily="34" charset="0"/>
              </a:defRPr>
            </a:lvl4pPr>
            <a:lvl5pPr marL="2057088" indent="-228565">
              <a:defRPr>
                <a:solidFill>
                  <a:schemeClr val="tx1"/>
                </a:solidFill>
                <a:latin typeface="Calibri" pitchFamily="34" charset="0"/>
              </a:defRPr>
            </a:lvl5pPr>
            <a:lvl6pPr marL="2514218" indent="-228565" fontAlgn="base">
              <a:spcBef>
                <a:spcPct val="0"/>
              </a:spcBef>
              <a:spcAft>
                <a:spcPct val="0"/>
              </a:spcAft>
              <a:defRPr>
                <a:solidFill>
                  <a:schemeClr val="tx1"/>
                </a:solidFill>
                <a:latin typeface="Calibri" pitchFamily="34" charset="0"/>
              </a:defRPr>
            </a:lvl6pPr>
            <a:lvl7pPr marL="2971348" indent="-228565" fontAlgn="base">
              <a:spcBef>
                <a:spcPct val="0"/>
              </a:spcBef>
              <a:spcAft>
                <a:spcPct val="0"/>
              </a:spcAft>
              <a:defRPr>
                <a:solidFill>
                  <a:schemeClr val="tx1"/>
                </a:solidFill>
                <a:latin typeface="Calibri" pitchFamily="34" charset="0"/>
              </a:defRPr>
            </a:lvl7pPr>
            <a:lvl8pPr marL="3428479" indent="-228565" fontAlgn="base">
              <a:spcBef>
                <a:spcPct val="0"/>
              </a:spcBef>
              <a:spcAft>
                <a:spcPct val="0"/>
              </a:spcAft>
              <a:defRPr>
                <a:solidFill>
                  <a:schemeClr val="tx1"/>
                </a:solidFill>
                <a:latin typeface="Calibri" pitchFamily="34" charset="0"/>
              </a:defRPr>
            </a:lvl8pPr>
            <a:lvl9pPr marL="3885610" indent="-22856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AFBE960-5559-4765-9131-5A8E87B786ED}" type="slidenum">
              <a:rPr lang="es-ES" smtClean="0"/>
              <a:pPr fontAlgn="base">
                <a:spcBef>
                  <a:spcPct val="0"/>
                </a:spcBef>
                <a:spcAft>
                  <a:spcPct val="0"/>
                </a:spcAft>
                <a:defRPr/>
              </a:pPr>
              <a:t>2</a:t>
            </a:fld>
            <a:endParaRPr lang="es-ES" dirty="0" smtClean="0"/>
          </a:p>
        </p:txBody>
      </p:sp>
      <p:sp>
        <p:nvSpPr>
          <p:cNvPr id="58371"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_tradnl"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1819621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375525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3270597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AR"/>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Rectángulo 4"/>
          <p:cNvSpPr>
            <a:spLocks noGrp="1" noChangeArrowheads="1"/>
          </p:cNvSpPr>
          <p:nvPr>
            <p:ph type="dt" sz="half" idx="10"/>
          </p:nvPr>
        </p:nvSpPr>
        <p:spPr>
          <a:ln/>
        </p:spPr>
        <p:txBody>
          <a:bodyPr/>
          <a:lstStyle>
            <a:lvl1pPr>
              <a:defRPr/>
            </a:lvl1pPr>
          </a:lstStyle>
          <a:p>
            <a:pPr>
              <a:defRPr/>
            </a:pPr>
            <a:endParaRPr lang="es-ES"/>
          </a:p>
        </p:txBody>
      </p:sp>
      <p:sp>
        <p:nvSpPr>
          <p:cNvPr id="6" name="Rectángulo 5"/>
          <p:cNvSpPr>
            <a:spLocks noGrp="1" noChangeArrowheads="1"/>
          </p:cNvSpPr>
          <p:nvPr>
            <p:ph type="ftr" sz="quarter" idx="11"/>
          </p:nvPr>
        </p:nvSpPr>
        <p:spPr>
          <a:ln/>
        </p:spPr>
        <p:txBody>
          <a:bodyPr/>
          <a:lstStyle>
            <a:lvl1pPr>
              <a:defRPr/>
            </a:lvl1pPr>
          </a:lstStyle>
          <a:p>
            <a:pPr>
              <a:defRPr/>
            </a:pPr>
            <a:endParaRPr lang="es-ES"/>
          </a:p>
        </p:txBody>
      </p:sp>
      <p:sp>
        <p:nvSpPr>
          <p:cNvPr id="7" name="Rectángulo 6"/>
          <p:cNvSpPr>
            <a:spLocks noGrp="1" noChangeArrowheads="1"/>
          </p:cNvSpPr>
          <p:nvPr>
            <p:ph type="sldNum" sz="quarter" idx="12"/>
          </p:nvPr>
        </p:nvSpPr>
        <p:spPr>
          <a:ln/>
        </p:spPr>
        <p:txBody>
          <a:bodyPr/>
          <a:lstStyle>
            <a:lvl1pPr>
              <a:defRPr/>
            </a:lvl1pPr>
          </a:lstStyle>
          <a:p>
            <a:pPr>
              <a:defRPr/>
            </a:pPr>
            <a:fld id="{E6D6D92E-8FBE-4427-8B7F-BE90759A1438}" type="slidenum">
              <a:rPr lang="es-ES"/>
              <a:pPr>
                <a:defRPr/>
              </a:pPr>
              <a:t>‹Nº›</a:t>
            </a:fld>
            <a:endParaRPr lang="es-ES"/>
          </a:p>
        </p:txBody>
      </p:sp>
    </p:spTree>
    <p:extLst>
      <p:ext uri="{BB962C8B-B14F-4D97-AF65-F5344CB8AC3E}">
        <p14:creationId xmlns:p14="http://schemas.microsoft.com/office/powerpoint/2010/main" val="377078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2899438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2048885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3991614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1176684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138247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3305538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2502714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362B19-7917-4167-AB5B-6DACEFF09CF6}" type="datetimeFigureOut">
              <a:rPr lang="es-AR" smtClean="0"/>
              <a:t>23/5/2016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8136570E-1238-4E77-AC33-6D5088E81979}" type="slidenum">
              <a:rPr lang="es-AR" smtClean="0"/>
              <a:t>‹Nº›</a:t>
            </a:fld>
            <a:endParaRPr lang="es-AR"/>
          </a:p>
        </p:txBody>
      </p:sp>
    </p:spTree>
    <p:extLst>
      <p:ext uri="{BB962C8B-B14F-4D97-AF65-F5344CB8AC3E}">
        <p14:creationId xmlns:p14="http://schemas.microsoft.com/office/powerpoint/2010/main" val="2012117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362B19-7917-4167-AB5B-6DACEFF09CF6}" type="datetimeFigureOut">
              <a:rPr lang="es-AR" smtClean="0"/>
              <a:t>23/5/2016</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6570E-1238-4E77-AC33-6D5088E81979}" type="slidenum">
              <a:rPr lang="es-AR" smtClean="0"/>
              <a:t>‹Nº›</a:t>
            </a:fld>
            <a:endParaRPr lang="es-AR"/>
          </a:p>
        </p:txBody>
      </p:sp>
    </p:spTree>
    <p:extLst>
      <p:ext uri="{BB962C8B-B14F-4D97-AF65-F5344CB8AC3E}">
        <p14:creationId xmlns:p14="http://schemas.microsoft.com/office/powerpoint/2010/main" val="3196602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1196752"/>
            <a:ext cx="8424614" cy="5355312"/>
          </a:xfrm>
          <a:prstGeom prst="rect">
            <a:avLst/>
          </a:prstGeom>
        </p:spPr>
        <p:txBody>
          <a:bodyPr wrap="square">
            <a:spAutoFit/>
          </a:bodyPr>
          <a:lstStyle/>
          <a:p>
            <a:pPr algn="ctr">
              <a:defRPr/>
            </a:pPr>
            <a:endParaRPr lang="es-AR" b="1" dirty="0">
              <a:latin typeface="Arial" pitchFamily="34" charset="0"/>
              <a:cs typeface="Arial" pitchFamily="34" charset="0"/>
            </a:endParaRPr>
          </a:p>
          <a:p>
            <a:pPr algn="ctr">
              <a:defRPr/>
            </a:pPr>
            <a:r>
              <a:rPr lang="es-AR" b="1" dirty="0">
                <a:latin typeface="Arial" pitchFamily="34" charset="0"/>
                <a:cs typeface="Arial" pitchFamily="34" charset="0"/>
              </a:rPr>
              <a:t>Los aminoácidos desempeñan muchas funciones importantes en los seres vivos ya que participan en la biosíntesis de compuestos nitrogenados tales como: </a:t>
            </a:r>
          </a:p>
          <a:p>
            <a:pPr marL="342900" indent="-342900" algn="ctr">
              <a:buFont typeface="Wingdings" pitchFamily="2" charset="2"/>
              <a:buChar char="ü"/>
              <a:defRPr/>
            </a:pPr>
            <a:r>
              <a:rPr lang="es-AR" b="1" dirty="0">
                <a:latin typeface="Arial" pitchFamily="34" charset="0"/>
                <a:cs typeface="Arial" pitchFamily="34" charset="0"/>
              </a:rPr>
              <a:t>nucleótidos (púricos y pirimidínicos) </a:t>
            </a:r>
          </a:p>
          <a:p>
            <a:pPr marL="342900" indent="-342900" algn="ctr">
              <a:buFont typeface="Wingdings" pitchFamily="2" charset="2"/>
              <a:buChar char="ü"/>
              <a:defRPr/>
            </a:pPr>
            <a:r>
              <a:rPr lang="es-AR" b="1" dirty="0">
                <a:latin typeface="Arial" pitchFamily="34" charset="0"/>
                <a:cs typeface="Arial" pitchFamily="34" charset="0"/>
              </a:rPr>
              <a:t>hormonas  (tiroxina y adrenalina) </a:t>
            </a:r>
          </a:p>
          <a:p>
            <a:pPr marL="342900" indent="-342900" algn="ctr">
              <a:buFont typeface="Wingdings" pitchFamily="2" charset="2"/>
              <a:buChar char="ü"/>
              <a:defRPr/>
            </a:pPr>
            <a:r>
              <a:rPr lang="es-AR" b="1" dirty="0">
                <a:latin typeface="Arial" pitchFamily="34" charset="0"/>
                <a:cs typeface="Arial" pitchFamily="34" charset="0"/>
              </a:rPr>
              <a:t>coenzimas </a:t>
            </a:r>
          </a:p>
          <a:p>
            <a:pPr marL="342900" indent="-342900" algn="ctr">
              <a:buFont typeface="Wingdings" pitchFamily="2" charset="2"/>
              <a:buChar char="ü"/>
              <a:defRPr/>
            </a:pPr>
            <a:r>
              <a:rPr lang="es-AR" b="1" dirty="0">
                <a:latin typeface="Arial" pitchFamily="34" charset="0"/>
                <a:cs typeface="Arial" pitchFamily="34" charset="0"/>
              </a:rPr>
              <a:t>Porfirinas</a:t>
            </a:r>
          </a:p>
          <a:p>
            <a:pPr algn="ctr">
              <a:defRPr/>
            </a:pPr>
            <a:endParaRPr lang="es-AR" b="1" dirty="0">
              <a:latin typeface="Arial" pitchFamily="34" charset="0"/>
              <a:cs typeface="Arial" pitchFamily="34" charset="0"/>
            </a:endParaRPr>
          </a:p>
          <a:p>
            <a:pPr algn="ctr">
              <a:defRPr/>
            </a:pPr>
            <a:r>
              <a:rPr lang="es-AR" b="1" dirty="0">
                <a:latin typeface="Arial" pitchFamily="34" charset="0"/>
                <a:cs typeface="Arial" pitchFamily="34" charset="0"/>
              </a:rPr>
              <a:t>Además los aminoácidos son las unidades estructurales de las proteínas. </a:t>
            </a:r>
          </a:p>
          <a:p>
            <a:pPr algn="ctr">
              <a:defRPr/>
            </a:pPr>
            <a:endParaRPr lang="es-AR" b="1" dirty="0">
              <a:latin typeface="Arial" pitchFamily="34" charset="0"/>
              <a:cs typeface="Arial" pitchFamily="34" charset="0"/>
            </a:endParaRPr>
          </a:p>
          <a:p>
            <a:pPr algn="ctr">
              <a:defRPr/>
            </a:pPr>
            <a:r>
              <a:rPr lang="es-AR" b="1" dirty="0">
                <a:latin typeface="Arial" pitchFamily="34" charset="0"/>
                <a:cs typeface="Arial" pitchFamily="34" charset="0"/>
              </a:rPr>
              <a:t>Estas moléculas extraordinarias cumplen diferentes funciones dependiendo del tejido y de la ubicación celular, por ejemplo: </a:t>
            </a:r>
          </a:p>
          <a:p>
            <a:pPr algn="ctr">
              <a:defRPr/>
            </a:pPr>
            <a:endParaRPr lang="es-AR" b="1" dirty="0">
              <a:latin typeface="Arial" pitchFamily="34" charset="0"/>
              <a:cs typeface="Arial" pitchFamily="34" charset="0"/>
            </a:endParaRPr>
          </a:p>
          <a:p>
            <a:pPr marL="342900" indent="-342900" algn="ctr">
              <a:buFont typeface="Wingdings" pitchFamily="2" charset="2"/>
              <a:buChar char="ü"/>
              <a:defRPr/>
            </a:pPr>
            <a:r>
              <a:rPr lang="es-AR" b="1" dirty="0">
                <a:latin typeface="Arial" pitchFamily="34" charset="0"/>
                <a:cs typeface="Arial" pitchFamily="34" charset="0"/>
              </a:rPr>
              <a:t>estructurales (colágeno o elastina) </a:t>
            </a:r>
          </a:p>
          <a:p>
            <a:pPr marL="342900" indent="-342900" algn="ctr">
              <a:buFont typeface="Wingdings" pitchFamily="2" charset="2"/>
              <a:buChar char="ü"/>
              <a:defRPr/>
            </a:pPr>
            <a:r>
              <a:rPr lang="es-AR" b="1" dirty="0">
                <a:latin typeface="Arial" pitchFamily="34" charset="0"/>
                <a:cs typeface="Arial" pitchFamily="34" charset="0"/>
              </a:rPr>
              <a:t>funcionales (Miosina del músculo, hemoglobina) </a:t>
            </a:r>
          </a:p>
          <a:p>
            <a:pPr marL="342900" indent="-342900" algn="ctr">
              <a:buFont typeface="Wingdings" pitchFamily="2" charset="2"/>
              <a:buChar char="ü"/>
              <a:defRPr/>
            </a:pPr>
            <a:r>
              <a:rPr lang="es-AR" b="1" dirty="0">
                <a:latin typeface="Arial" pitchFamily="34" charset="0"/>
                <a:cs typeface="Arial" pitchFamily="34" charset="0"/>
              </a:rPr>
              <a:t>protectoras (queratina del pelo y uñas) </a:t>
            </a:r>
          </a:p>
          <a:p>
            <a:pPr marL="342900" indent="-342900" algn="ctr">
              <a:buFont typeface="Wingdings" pitchFamily="2" charset="2"/>
              <a:buChar char="ü"/>
              <a:defRPr/>
            </a:pPr>
            <a:r>
              <a:rPr lang="es-AR" b="1" dirty="0">
                <a:latin typeface="Arial" pitchFamily="34" charset="0"/>
                <a:cs typeface="Arial" pitchFamily="34" charset="0"/>
              </a:rPr>
              <a:t>catalíticas (enzimas)  </a:t>
            </a:r>
          </a:p>
          <a:p>
            <a:pPr marL="342900" indent="-342900" algn="ctr">
              <a:buFont typeface="Wingdings" pitchFamily="2" charset="2"/>
              <a:buChar char="ü"/>
              <a:defRPr/>
            </a:pPr>
            <a:r>
              <a:rPr lang="es-AR" b="1" dirty="0">
                <a:latin typeface="Arial" pitchFamily="34" charset="0"/>
                <a:cs typeface="Arial" pitchFamily="34" charset="0"/>
              </a:rPr>
              <a:t>defensa (anticuerpos)</a:t>
            </a:r>
          </a:p>
        </p:txBody>
      </p:sp>
      <p:sp>
        <p:nvSpPr>
          <p:cNvPr id="3" name="2 Título"/>
          <p:cNvSpPr>
            <a:spLocks noGrp="1"/>
          </p:cNvSpPr>
          <p:nvPr>
            <p:ph type="title"/>
          </p:nvPr>
        </p:nvSpPr>
        <p:spPr>
          <a:xfrm>
            <a:off x="457200" y="418654"/>
            <a:ext cx="8229600" cy="922114"/>
          </a:xfrm>
        </p:spPr>
        <p:txBody>
          <a:bodyPr>
            <a:noAutofit/>
          </a:bodyPr>
          <a:lstStyle/>
          <a:p>
            <a:pPr>
              <a:tabLst>
                <a:tab pos="3943350" algn="l"/>
              </a:tabLst>
            </a:pPr>
            <a:r>
              <a:rPr lang="es-AR" dirty="0" smtClean="0">
                <a:solidFill>
                  <a:srgbClr val="FF0000"/>
                </a:solidFill>
                <a:effectLst>
                  <a:outerShdw blurRad="38100" dist="38100" dir="2700000" algn="tl">
                    <a:srgbClr val="000000">
                      <a:alpha val="43137"/>
                    </a:srgbClr>
                  </a:outerShdw>
                </a:effectLst>
              </a:rPr>
              <a:t>METABOLISMO DE AMINOÁCIDOS</a:t>
            </a:r>
            <a:br>
              <a:rPr lang="es-AR" dirty="0" smtClean="0">
                <a:solidFill>
                  <a:srgbClr val="FF0000"/>
                </a:solidFill>
                <a:effectLst>
                  <a:outerShdw blurRad="38100" dist="38100" dir="2700000" algn="tl">
                    <a:srgbClr val="000000">
                      <a:alpha val="43137"/>
                    </a:srgbClr>
                  </a:outerShdw>
                </a:effectLst>
              </a:rPr>
            </a:br>
            <a:endParaRPr lang="es-AR"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95266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052513"/>
            <a:ext cx="8423275" cy="532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115888"/>
            <a:ext cx="79375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4629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ángulo 2"/>
          <p:cNvSpPr>
            <a:spLocks noGrp="1" noChangeArrowheads="1"/>
          </p:cNvSpPr>
          <p:nvPr>
            <p:ph type="title"/>
          </p:nvPr>
        </p:nvSpPr>
        <p:spPr>
          <a:xfrm>
            <a:off x="457200" y="260350"/>
            <a:ext cx="8362950" cy="1152525"/>
          </a:xfrm>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DESTINO DE LOS AMINOÁCIDOS EN LA CELULA</a:t>
            </a:r>
          </a:p>
        </p:txBody>
      </p:sp>
      <p:sp>
        <p:nvSpPr>
          <p:cNvPr id="82947" name="Rectángulo 3"/>
          <p:cNvSpPr>
            <a:spLocks noGrp="1" noChangeArrowheads="1"/>
          </p:cNvSpPr>
          <p:nvPr>
            <p:ph type="body" idx="1"/>
          </p:nvPr>
        </p:nvSpPr>
        <p:spPr>
          <a:xfrm>
            <a:off x="457200" y="1601788"/>
            <a:ext cx="8232775" cy="1250950"/>
          </a:xfrm>
          <a:solidFill>
            <a:srgbClr val="663300"/>
          </a:solidFill>
        </p:spPr>
        <p:txBody>
          <a:bodyPr>
            <a:normAutofit lnSpcReduction="10000"/>
          </a:bodyPr>
          <a:lstStyle/>
          <a:p>
            <a:pPr eaLnBrk="1" hangingPunct="1"/>
            <a:r>
              <a:rPr lang="es-ES" altLang="es-AR" sz="2400" b="1" smtClean="0">
                <a:solidFill>
                  <a:schemeClr val="bg1"/>
                </a:solidFill>
              </a:rPr>
              <a:t>Biosíntesis</a:t>
            </a:r>
            <a:r>
              <a:rPr lang="es-ES" altLang="es-AR" sz="2400" smtClean="0">
                <a:solidFill>
                  <a:schemeClr val="bg1"/>
                </a:solidFill>
              </a:rPr>
              <a:t>: Proteínas, Compuestos no proteicos, etc.</a:t>
            </a:r>
          </a:p>
          <a:p>
            <a:pPr eaLnBrk="1" hangingPunct="1"/>
            <a:r>
              <a:rPr lang="es-ES" altLang="es-AR" sz="2400" b="1" smtClean="0">
                <a:solidFill>
                  <a:schemeClr val="bg1"/>
                </a:solidFill>
              </a:rPr>
              <a:t>Gluconeogénesis</a:t>
            </a:r>
          </a:p>
          <a:p>
            <a:pPr eaLnBrk="1" hangingPunct="1"/>
            <a:r>
              <a:rPr lang="es-ES" altLang="es-AR" sz="2400" b="1" smtClean="0">
                <a:solidFill>
                  <a:schemeClr val="bg1"/>
                </a:solidFill>
              </a:rPr>
              <a:t>Obtención de Energía</a:t>
            </a:r>
          </a:p>
        </p:txBody>
      </p:sp>
      <p:sp>
        <p:nvSpPr>
          <p:cNvPr id="82948" name="Autoforma 4"/>
          <p:cNvSpPr>
            <a:spLocks noChangeArrowheads="1"/>
          </p:cNvSpPr>
          <p:nvPr/>
        </p:nvSpPr>
        <p:spPr bwMode="auto">
          <a:xfrm>
            <a:off x="3348038" y="2995613"/>
            <a:ext cx="217487" cy="720725"/>
          </a:xfrm>
          <a:prstGeom prst="downArrow">
            <a:avLst>
              <a:gd name="adj1" fmla="val 50000"/>
              <a:gd name="adj2" fmla="val 8284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949" name="Cuadro de texto 5"/>
          <p:cNvSpPr txBox="1">
            <a:spLocks noChangeArrowheads="1"/>
          </p:cNvSpPr>
          <p:nvPr/>
        </p:nvSpPr>
        <p:spPr bwMode="auto">
          <a:xfrm>
            <a:off x="827088" y="3860800"/>
            <a:ext cx="5761037"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400" b="1">
                <a:solidFill>
                  <a:srgbClr val="663300"/>
                </a:solidFill>
              </a:rPr>
              <a:t>Los aminoácidos deben degradarse</a:t>
            </a:r>
          </a:p>
        </p:txBody>
      </p:sp>
      <p:sp>
        <p:nvSpPr>
          <p:cNvPr id="82950" name="Autoforma 6"/>
          <p:cNvSpPr>
            <a:spLocks noChangeArrowheads="1"/>
          </p:cNvSpPr>
          <p:nvPr/>
        </p:nvSpPr>
        <p:spPr bwMode="auto">
          <a:xfrm>
            <a:off x="3351213" y="4511675"/>
            <a:ext cx="217487" cy="720725"/>
          </a:xfrm>
          <a:prstGeom prst="downArrow">
            <a:avLst>
              <a:gd name="adj1" fmla="val 50000"/>
              <a:gd name="adj2" fmla="val 82847"/>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951" name="Cuadro de texto 7"/>
          <p:cNvSpPr txBox="1">
            <a:spLocks noChangeArrowheads="1"/>
          </p:cNvSpPr>
          <p:nvPr/>
        </p:nvSpPr>
        <p:spPr bwMode="auto">
          <a:xfrm>
            <a:off x="611188" y="5341938"/>
            <a:ext cx="6337300" cy="10144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400" b="1">
                <a:solidFill>
                  <a:srgbClr val="663300"/>
                </a:solidFill>
                <a:latin typeface="Arial" charset="0"/>
              </a:rPr>
              <a:t>1º) Pérdida del Grupo Amino</a:t>
            </a:r>
          </a:p>
          <a:p>
            <a:pPr algn="ctr" eaLnBrk="1" hangingPunct="1">
              <a:spcBef>
                <a:spcPct val="50000"/>
              </a:spcBef>
            </a:pPr>
            <a:r>
              <a:rPr lang="es-ES" altLang="es-AR" sz="2400" b="1">
                <a:solidFill>
                  <a:srgbClr val="663300"/>
                </a:solidFill>
                <a:latin typeface="Arial" charset="0"/>
              </a:rPr>
              <a:t>2º) Degradación de la cadena carbonada</a:t>
            </a:r>
          </a:p>
        </p:txBody>
      </p:sp>
      <p:pic>
        <p:nvPicPr>
          <p:cNvPr id="24584" name="Picture 6" descr="Fórmula de A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292475"/>
            <a:ext cx="23622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1 Rectángulo"/>
          <p:cNvSpPr>
            <a:spLocks noChangeArrowheads="1"/>
          </p:cNvSpPr>
          <p:nvPr/>
        </p:nvSpPr>
        <p:spPr bwMode="auto">
          <a:xfrm>
            <a:off x="6886575" y="3603625"/>
            <a:ext cx="33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latin typeface="Symbol" pitchFamily="18" charset="2"/>
              </a:rPr>
              <a:t>a</a:t>
            </a:r>
          </a:p>
        </p:txBody>
      </p:sp>
      <p:cxnSp>
        <p:nvCxnSpPr>
          <p:cNvPr id="4" name="3 Conector recto de flecha"/>
          <p:cNvCxnSpPr/>
          <p:nvPr/>
        </p:nvCxnSpPr>
        <p:spPr>
          <a:xfrm>
            <a:off x="7216775" y="3860800"/>
            <a:ext cx="450850" cy="233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035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fade">
                                      <p:cBhvr>
                                        <p:cTn id="7" dur="800" decel="100000"/>
                                        <p:tgtEl>
                                          <p:spTgt spid="82946"/>
                                        </p:tgtEl>
                                      </p:cBhvr>
                                    </p:animEffect>
                                    <p:anim calcmode="lin" valueType="num">
                                      <p:cBhvr>
                                        <p:cTn id="8" dur="800" decel="100000" fill="hold"/>
                                        <p:tgtEl>
                                          <p:spTgt spid="82946"/>
                                        </p:tgtEl>
                                        <p:attrNameLst>
                                          <p:attrName>style.rotation</p:attrName>
                                        </p:attrNameLst>
                                      </p:cBhvr>
                                      <p:tavLst>
                                        <p:tav tm="0">
                                          <p:val>
                                            <p:fltVal val="-90"/>
                                          </p:val>
                                        </p:tav>
                                        <p:tav tm="100000">
                                          <p:val>
                                            <p:fltVal val="0"/>
                                          </p:val>
                                        </p:tav>
                                      </p:tavLst>
                                    </p:anim>
                                    <p:anim calcmode="lin" valueType="num">
                                      <p:cBhvr>
                                        <p:cTn id="9" dur="800" decel="100000" fill="hold"/>
                                        <p:tgtEl>
                                          <p:spTgt spid="82946"/>
                                        </p:tgtEl>
                                        <p:attrNameLst>
                                          <p:attrName>ppt_x</p:attrName>
                                        </p:attrNameLst>
                                      </p:cBhvr>
                                      <p:tavLst>
                                        <p:tav tm="0">
                                          <p:val>
                                            <p:strVal val="#ppt_x+0.4"/>
                                          </p:val>
                                        </p:tav>
                                        <p:tav tm="100000">
                                          <p:val>
                                            <p:strVal val="#ppt_x-0.05"/>
                                          </p:val>
                                        </p:tav>
                                      </p:tavLst>
                                    </p:anim>
                                    <p:anim calcmode="lin" valueType="num">
                                      <p:cBhvr>
                                        <p:cTn id="10" dur="800" decel="100000" fill="hold"/>
                                        <p:tgtEl>
                                          <p:spTgt spid="8294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294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294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2947">
                                            <p:bg/>
                                          </p:spTgt>
                                        </p:tgtEl>
                                        <p:attrNameLst>
                                          <p:attrName>style.visibility</p:attrName>
                                        </p:attrNameLst>
                                      </p:cBhvr>
                                      <p:to>
                                        <p:strVal val="visible"/>
                                      </p:to>
                                    </p:set>
                                    <p:animEffect transition="in" filter="box(in)">
                                      <p:cBhvr>
                                        <p:cTn id="17" dur="500"/>
                                        <p:tgtEl>
                                          <p:spTgt spid="82947">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2947">
                                            <p:txEl>
                                              <p:pRg st="0" end="0"/>
                                            </p:txEl>
                                          </p:spTgt>
                                        </p:tgtEl>
                                        <p:attrNameLst>
                                          <p:attrName>style.visibility</p:attrName>
                                        </p:attrNameLst>
                                      </p:cBhvr>
                                      <p:to>
                                        <p:strVal val="visible"/>
                                      </p:to>
                                    </p:set>
                                    <p:animEffect transition="in" filter="box(in)">
                                      <p:cBhvr>
                                        <p:cTn id="22" dur="500"/>
                                        <p:tgtEl>
                                          <p:spTgt spid="8294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2947">
                                            <p:txEl>
                                              <p:pRg st="1" end="1"/>
                                            </p:txEl>
                                          </p:spTgt>
                                        </p:tgtEl>
                                        <p:attrNameLst>
                                          <p:attrName>style.visibility</p:attrName>
                                        </p:attrNameLst>
                                      </p:cBhvr>
                                      <p:to>
                                        <p:strVal val="visible"/>
                                      </p:to>
                                    </p:set>
                                    <p:animEffect transition="in" filter="box(in)">
                                      <p:cBhvr>
                                        <p:cTn id="27" dur="500"/>
                                        <p:tgtEl>
                                          <p:spTgt spid="82947">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2947">
                                            <p:txEl>
                                              <p:pRg st="2" end="2"/>
                                            </p:txEl>
                                          </p:spTgt>
                                        </p:tgtEl>
                                        <p:attrNameLst>
                                          <p:attrName>style.visibility</p:attrName>
                                        </p:attrNameLst>
                                      </p:cBhvr>
                                      <p:to>
                                        <p:strVal val="visible"/>
                                      </p:to>
                                    </p:set>
                                    <p:animEffect transition="in" filter="box(in)">
                                      <p:cBhvr>
                                        <p:cTn id="32" dur="500"/>
                                        <p:tgtEl>
                                          <p:spTgt spid="82947">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2948"/>
                                        </p:tgtEl>
                                        <p:attrNameLst>
                                          <p:attrName>style.visibility</p:attrName>
                                        </p:attrNameLst>
                                      </p:cBhvr>
                                      <p:to>
                                        <p:strVal val="visible"/>
                                      </p:to>
                                    </p:set>
                                    <p:animEffect transition="in" filter="blinds(horizontal)">
                                      <p:cBhvr>
                                        <p:cTn id="37" dur="500"/>
                                        <p:tgtEl>
                                          <p:spTgt spid="8294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82949"/>
                                        </p:tgtEl>
                                        <p:attrNameLst>
                                          <p:attrName>style.visibility</p:attrName>
                                        </p:attrNameLst>
                                      </p:cBhvr>
                                      <p:to>
                                        <p:strVal val="visible"/>
                                      </p:to>
                                    </p:set>
                                    <p:animEffect transition="in" filter="blinds(horizontal)">
                                      <p:cBhvr>
                                        <p:cTn id="40" dur="500"/>
                                        <p:tgtEl>
                                          <p:spTgt spid="8294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82950"/>
                                        </p:tgtEl>
                                        <p:attrNameLst>
                                          <p:attrName>style.visibility</p:attrName>
                                        </p:attrNameLst>
                                      </p:cBhvr>
                                      <p:to>
                                        <p:strVal val="visible"/>
                                      </p:to>
                                    </p:set>
                                    <p:animEffect transition="in" filter="blinds(horizontal)">
                                      <p:cBhvr>
                                        <p:cTn id="45" dur="500"/>
                                        <p:tgtEl>
                                          <p:spTgt spid="8295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82951"/>
                                        </p:tgtEl>
                                        <p:attrNameLst>
                                          <p:attrName>style.visibility</p:attrName>
                                        </p:attrNameLst>
                                      </p:cBhvr>
                                      <p:to>
                                        <p:strVal val="visible"/>
                                      </p:to>
                                    </p:set>
                                    <p:animEffect transition="in" filter="blinds(horizontal)">
                                      <p:cBhvr>
                                        <p:cTn id="48" dur="500"/>
                                        <p:tgtEl>
                                          <p:spTgt spid="829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animBg="1"/>
      <p:bldP spid="82947" grpId="0" build="p" animBg="1"/>
      <p:bldP spid="82948" grpId="0" animBg="1"/>
      <p:bldP spid="82949" grpId="0" animBg="1"/>
      <p:bldP spid="82950" grpId="0" animBg="1"/>
      <p:bldP spid="829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PERDIDA DEL GRUPO AMINO</a:t>
            </a:r>
          </a:p>
        </p:txBody>
      </p:sp>
      <p:sp>
        <p:nvSpPr>
          <p:cNvPr id="92163" name="Rectángulo 3" descr="25%"/>
          <p:cNvSpPr>
            <a:spLocks noGrp="1" noChangeArrowheads="1"/>
          </p:cNvSpPr>
          <p:nvPr>
            <p:ph type="body" idx="1"/>
          </p:nvPr>
        </p:nvSpPr>
        <p:spPr>
          <a:pattFill prst="pct25">
            <a:fgClr>
              <a:srgbClr val="663300"/>
            </a:fgClr>
            <a:bgClr>
              <a:schemeClr val="bg1"/>
            </a:bgClr>
          </a:pattFill>
          <a:ln>
            <a:solidFill>
              <a:schemeClr val="tx1"/>
            </a:solidFill>
            <a:miter lim="800000"/>
            <a:headEnd/>
            <a:tailEnd/>
          </a:ln>
        </p:spPr>
        <p:txBody>
          <a:bodyPr/>
          <a:lstStyle/>
          <a:p>
            <a:pPr algn="ctr" eaLnBrk="1" hangingPunct="1">
              <a:defRPr/>
            </a:pPr>
            <a:r>
              <a:rPr lang="es-ES" b="1" dirty="0" smtClean="0"/>
              <a:t>Reacciones de Transaminación</a:t>
            </a:r>
          </a:p>
          <a:p>
            <a:pPr algn="ctr" eaLnBrk="1" hangingPunct="1">
              <a:buFontTx/>
              <a:buNone/>
              <a:defRPr/>
            </a:pPr>
            <a:endParaRPr lang="es-ES" b="1" dirty="0" smtClean="0"/>
          </a:p>
          <a:p>
            <a:pPr algn="ctr" eaLnBrk="1" hangingPunct="1">
              <a:defRPr/>
            </a:pPr>
            <a:r>
              <a:rPr lang="es-ES" b="1" dirty="0" smtClean="0"/>
              <a:t>Reacciones de Desaminación Oxidativa</a:t>
            </a:r>
          </a:p>
          <a:p>
            <a:pPr algn="ctr" eaLnBrk="1" hangingPunct="1">
              <a:buFontTx/>
              <a:buNone/>
              <a:defRPr/>
            </a:pPr>
            <a:endParaRPr lang="es-ES" b="1" dirty="0" smtClean="0"/>
          </a:p>
          <a:p>
            <a:pPr algn="ctr" eaLnBrk="1" hangingPunct="1">
              <a:defRPr/>
            </a:pPr>
            <a:r>
              <a:rPr lang="es-ES" b="1" dirty="0" smtClean="0"/>
              <a:t>Reacciones de Desaminación no Oxidativa</a:t>
            </a:r>
          </a:p>
          <a:p>
            <a:pPr marL="0" indent="0" algn="ctr" eaLnBrk="1" hangingPunct="1">
              <a:buFont typeface="Arial" charset="0"/>
              <a:buNone/>
              <a:defRPr/>
            </a:pPr>
            <a:endParaRPr lang="es-ES" b="1" dirty="0"/>
          </a:p>
          <a:p>
            <a:pPr marL="0" indent="0" algn="ctr" eaLnBrk="1" hangingPunct="1">
              <a:buFont typeface="Arial" charset="0"/>
              <a:buNone/>
              <a:defRPr/>
            </a:pPr>
            <a:r>
              <a:rPr lang="es-ES" b="1" dirty="0" smtClean="0"/>
              <a:t>Son reacciones metabólicas acopladas</a:t>
            </a:r>
          </a:p>
        </p:txBody>
      </p:sp>
    </p:spTree>
    <p:extLst>
      <p:ext uri="{BB962C8B-B14F-4D97-AF65-F5344CB8AC3E}">
        <p14:creationId xmlns:p14="http://schemas.microsoft.com/office/powerpoint/2010/main" val="1431878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800" decel="100000"/>
                                        <p:tgtEl>
                                          <p:spTgt spid="92162"/>
                                        </p:tgtEl>
                                      </p:cBhvr>
                                    </p:animEffect>
                                    <p:anim calcmode="lin" valueType="num">
                                      <p:cBhvr>
                                        <p:cTn id="8" dur="800" decel="100000" fill="hold"/>
                                        <p:tgtEl>
                                          <p:spTgt spid="92162"/>
                                        </p:tgtEl>
                                        <p:attrNameLst>
                                          <p:attrName>style.rotation</p:attrName>
                                        </p:attrNameLst>
                                      </p:cBhvr>
                                      <p:tavLst>
                                        <p:tav tm="0">
                                          <p:val>
                                            <p:fltVal val="-90"/>
                                          </p:val>
                                        </p:tav>
                                        <p:tav tm="100000">
                                          <p:val>
                                            <p:fltVal val="0"/>
                                          </p:val>
                                        </p:tav>
                                      </p:tavLst>
                                    </p:anim>
                                    <p:anim calcmode="lin" valueType="num">
                                      <p:cBhvr>
                                        <p:cTn id="9" dur="800" decel="100000" fill="hold"/>
                                        <p:tgtEl>
                                          <p:spTgt spid="92162"/>
                                        </p:tgtEl>
                                        <p:attrNameLst>
                                          <p:attrName>ppt_x</p:attrName>
                                        </p:attrNameLst>
                                      </p:cBhvr>
                                      <p:tavLst>
                                        <p:tav tm="0">
                                          <p:val>
                                            <p:strVal val="#ppt_x+0.4"/>
                                          </p:val>
                                        </p:tav>
                                        <p:tav tm="100000">
                                          <p:val>
                                            <p:strVal val="#ppt_x-0.05"/>
                                          </p:val>
                                        </p:tav>
                                      </p:tavLst>
                                    </p:anim>
                                    <p:anim calcmode="lin" valueType="num">
                                      <p:cBhvr>
                                        <p:cTn id="10" dur="800" decel="100000" fill="hold"/>
                                        <p:tgtEl>
                                          <p:spTgt spid="9216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216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216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2163">
                                            <p:bg/>
                                          </p:spTgt>
                                        </p:tgtEl>
                                        <p:attrNameLst>
                                          <p:attrName>style.visibility</p:attrName>
                                        </p:attrNameLst>
                                      </p:cBhvr>
                                      <p:to>
                                        <p:strVal val="visible"/>
                                      </p:to>
                                    </p:set>
                                    <p:animEffect transition="in" filter="box(in)">
                                      <p:cBhvr>
                                        <p:cTn id="17" dur="500"/>
                                        <p:tgtEl>
                                          <p:spTgt spid="9216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2163">
                                            <p:txEl>
                                              <p:pRg st="0" end="0"/>
                                            </p:txEl>
                                          </p:spTgt>
                                        </p:tgtEl>
                                        <p:attrNameLst>
                                          <p:attrName>style.visibility</p:attrName>
                                        </p:attrNameLst>
                                      </p:cBhvr>
                                      <p:to>
                                        <p:strVal val="visible"/>
                                      </p:to>
                                    </p:set>
                                    <p:animEffect transition="in" filter="box(in)">
                                      <p:cBhvr>
                                        <p:cTn id="22" dur="500"/>
                                        <p:tgtEl>
                                          <p:spTgt spid="9216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2163">
                                            <p:txEl>
                                              <p:pRg st="2" end="2"/>
                                            </p:txEl>
                                          </p:spTgt>
                                        </p:tgtEl>
                                        <p:attrNameLst>
                                          <p:attrName>style.visibility</p:attrName>
                                        </p:attrNameLst>
                                      </p:cBhvr>
                                      <p:to>
                                        <p:strVal val="visible"/>
                                      </p:to>
                                    </p:set>
                                    <p:animEffect transition="in" filter="box(in)">
                                      <p:cBhvr>
                                        <p:cTn id="27" dur="500"/>
                                        <p:tgtEl>
                                          <p:spTgt spid="9216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2163">
                                            <p:txEl>
                                              <p:pRg st="4" end="4"/>
                                            </p:txEl>
                                          </p:spTgt>
                                        </p:tgtEl>
                                        <p:attrNameLst>
                                          <p:attrName>style.visibility</p:attrName>
                                        </p:attrNameLst>
                                      </p:cBhvr>
                                      <p:to>
                                        <p:strVal val="visible"/>
                                      </p:to>
                                    </p:set>
                                    <p:animEffect transition="in" filter="box(in)">
                                      <p:cBhvr>
                                        <p:cTn id="32" dur="500"/>
                                        <p:tgtEl>
                                          <p:spTgt spid="9216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2163">
                                            <p:txEl>
                                              <p:pRg st="6" end="6"/>
                                            </p:txEl>
                                          </p:spTgt>
                                        </p:tgtEl>
                                        <p:attrNameLst>
                                          <p:attrName>style.visibility</p:attrName>
                                        </p:attrNameLst>
                                      </p:cBhvr>
                                      <p:to>
                                        <p:strVal val="visible"/>
                                      </p:to>
                                    </p:set>
                                    <p:animEffect transition="in" filter="box(in)">
                                      <p:cBhvr>
                                        <p:cTn id="37" dur="500"/>
                                        <p:tgtEl>
                                          <p:spTgt spid="921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animBg="1"/>
      <p:bldP spid="9216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ángulo 9"/>
          <p:cNvSpPr>
            <a:spLocks noChangeArrowheads="1"/>
          </p:cNvSpPr>
          <p:nvPr/>
        </p:nvSpPr>
        <p:spPr bwMode="auto">
          <a:xfrm>
            <a:off x="596900" y="188913"/>
            <a:ext cx="792162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20000"/>
              </a:spcBef>
            </a:pPr>
            <a:r>
              <a:rPr lang="es-MX" altLang="es-AR" sz="2800" b="1"/>
              <a:t>Reacción de Transaminación: Esquema General</a:t>
            </a:r>
            <a:endParaRPr lang="es-ES" altLang="es-AR" sz="2800" b="1"/>
          </a:p>
        </p:txBody>
      </p:sp>
      <p:pic>
        <p:nvPicPr>
          <p:cNvPr id="26627" name="Imagen 10" descr="sp7111"/>
          <p:cNvPicPr>
            <a:picLocks noChangeAspect="1" noChangeArrowheads="1"/>
          </p:cNvPicPr>
          <p:nvPr/>
        </p:nvPicPr>
        <p:blipFill>
          <a:blip r:embed="rId2">
            <a:lum bright="-24000" contrast="34000"/>
            <a:extLst>
              <a:ext uri="{28A0092B-C50C-407E-A947-70E740481C1C}">
                <a14:useLocalDpi xmlns:a14="http://schemas.microsoft.com/office/drawing/2010/main" val="0"/>
              </a:ext>
            </a:extLst>
          </a:blip>
          <a:srcRect b="18501"/>
          <a:stretch>
            <a:fillRect/>
          </a:stretch>
        </p:blipFill>
        <p:spPr bwMode="auto">
          <a:xfrm>
            <a:off x="755650" y="836613"/>
            <a:ext cx="7762875"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Cuadro de texto 11"/>
          <p:cNvSpPr txBox="1">
            <a:spLocks noChangeArrowheads="1"/>
          </p:cNvSpPr>
          <p:nvPr/>
        </p:nvSpPr>
        <p:spPr bwMode="auto">
          <a:xfrm>
            <a:off x="404813" y="3789363"/>
            <a:ext cx="83058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MX" altLang="es-AR" b="1"/>
              <a:t>L-Glutamato</a:t>
            </a:r>
            <a:r>
              <a:rPr lang="es-MX" altLang="es-AR"/>
              <a:t>             </a:t>
            </a:r>
            <a:r>
              <a:rPr lang="es-MX" altLang="es-AR" b="1">
                <a:latin typeface="Symbol" pitchFamily="18" charset="2"/>
              </a:rPr>
              <a:t>a</a:t>
            </a:r>
            <a:r>
              <a:rPr lang="es-MX" altLang="es-AR" b="1"/>
              <a:t>- cetoácido              	 </a:t>
            </a:r>
            <a:r>
              <a:rPr lang="es-MX" altLang="es-AR" b="1">
                <a:latin typeface="Symbol" pitchFamily="18" charset="2"/>
              </a:rPr>
              <a:t>a</a:t>
            </a:r>
            <a:r>
              <a:rPr lang="es-MX" altLang="es-AR" b="1"/>
              <a:t>-cetoglutarato</a:t>
            </a:r>
            <a:r>
              <a:rPr lang="es-MX" altLang="es-AR"/>
              <a:t>        </a:t>
            </a:r>
            <a:r>
              <a:rPr lang="es-MX" altLang="es-AR" b="1"/>
              <a:t>L- Aminoácido</a:t>
            </a:r>
            <a:endParaRPr lang="es-ES" altLang="es-AR" b="1"/>
          </a:p>
        </p:txBody>
      </p:sp>
      <p:sp>
        <p:nvSpPr>
          <p:cNvPr id="26629" name="1 Rectángulo"/>
          <p:cNvSpPr>
            <a:spLocks noChangeArrowheads="1"/>
          </p:cNvSpPr>
          <p:nvPr/>
        </p:nvSpPr>
        <p:spPr bwMode="auto">
          <a:xfrm>
            <a:off x="-28575" y="4797425"/>
            <a:ext cx="91725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Font typeface="Arial" charset="0"/>
              <a:buChar char="•"/>
            </a:pPr>
            <a:r>
              <a:rPr lang="es-AR" altLang="es-AR" b="1"/>
              <a:t>En las reacciones de transaminación ocurre la </a:t>
            </a:r>
            <a:r>
              <a:rPr lang="es-AR" altLang="es-AR" b="1" u="sng"/>
              <a:t>transferencia</a:t>
            </a:r>
            <a:r>
              <a:rPr lang="es-AR" altLang="es-AR" b="1"/>
              <a:t> de un grupo amino desde un </a:t>
            </a:r>
            <a:r>
              <a:rPr lang="es-AR" altLang="es-AR" b="1">
                <a:latin typeface="Symbol" pitchFamily="18" charset="2"/>
              </a:rPr>
              <a:t>a</a:t>
            </a:r>
            <a:r>
              <a:rPr lang="es-AR" altLang="es-AR" b="1"/>
              <a:t>-aminoácido dador a un </a:t>
            </a:r>
            <a:r>
              <a:rPr lang="es-AR" altLang="es-AR" b="1">
                <a:latin typeface="Symbol" pitchFamily="18" charset="2"/>
              </a:rPr>
              <a:t>a</a:t>
            </a:r>
            <a:r>
              <a:rPr lang="es-AR" altLang="es-AR" b="1"/>
              <a:t>-cetoácido aceptor. </a:t>
            </a:r>
          </a:p>
          <a:p>
            <a:pPr eaLnBrk="1" hangingPunct="1">
              <a:buFont typeface="Arial" charset="0"/>
              <a:buChar char="•"/>
            </a:pPr>
            <a:r>
              <a:rPr lang="es-AR" altLang="es-AR" b="1"/>
              <a:t>Las enzimas que catalizan estas reacciones se denominan </a:t>
            </a:r>
            <a:r>
              <a:rPr lang="es-AR" altLang="es-AR" b="1" u="sng"/>
              <a:t>AMINOTRANSFERASAS</a:t>
            </a:r>
            <a:r>
              <a:rPr lang="es-AR" altLang="es-AR" b="1"/>
              <a:t> o </a:t>
            </a:r>
            <a:r>
              <a:rPr lang="es-AR" altLang="es-AR" b="1" u="sng"/>
              <a:t>TRANSAMINASAS</a:t>
            </a:r>
            <a:r>
              <a:rPr lang="es-AR" altLang="es-AR" b="1"/>
              <a:t>. </a:t>
            </a:r>
          </a:p>
          <a:p>
            <a:pPr eaLnBrk="1" hangingPunct="1">
              <a:buFont typeface="Arial" charset="0"/>
              <a:buChar char="•"/>
            </a:pPr>
            <a:r>
              <a:rPr lang="es-AR" altLang="es-AR" b="1"/>
              <a:t>Estas enzimas son de naturaleza ubicua, están presentes tanto en el citosol como en las mitocondrias de las células de todos los seres vivos, animales y vegetales.</a:t>
            </a:r>
          </a:p>
        </p:txBody>
      </p:sp>
      <p:sp>
        <p:nvSpPr>
          <p:cNvPr id="26630" name="2 Rectángulo"/>
          <p:cNvSpPr>
            <a:spLocks noChangeArrowheads="1"/>
          </p:cNvSpPr>
          <p:nvPr/>
        </p:nvSpPr>
        <p:spPr bwMode="auto">
          <a:xfrm>
            <a:off x="2390775" y="2727325"/>
            <a:ext cx="33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latin typeface="Symbol" pitchFamily="18" charset="2"/>
              </a:rPr>
              <a:t>a</a:t>
            </a:r>
          </a:p>
        </p:txBody>
      </p:sp>
      <p:sp>
        <p:nvSpPr>
          <p:cNvPr id="26631" name="4 Rectángulo"/>
          <p:cNvSpPr>
            <a:spLocks noChangeArrowheads="1"/>
          </p:cNvSpPr>
          <p:nvPr/>
        </p:nvSpPr>
        <p:spPr bwMode="auto">
          <a:xfrm>
            <a:off x="3348038" y="1773238"/>
            <a:ext cx="158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t>Transaminasas</a:t>
            </a:r>
          </a:p>
        </p:txBody>
      </p:sp>
      <p:sp>
        <p:nvSpPr>
          <p:cNvPr id="26632" name="5 Rectángulo"/>
          <p:cNvSpPr>
            <a:spLocks noChangeArrowheads="1"/>
          </p:cNvSpPr>
          <p:nvPr/>
        </p:nvSpPr>
        <p:spPr bwMode="auto">
          <a:xfrm>
            <a:off x="3125788" y="2141538"/>
            <a:ext cx="18573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pt-BR" altLang="es-AR" sz="1600" b="1"/>
              <a:t>Fosfato de piridoxal</a:t>
            </a:r>
          </a:p>
          <a:p>
            <a:pPr algn="ctr" eaLnBrk="1" hangingPunct="1"/>
            <a:r>
              <a:rPr lang="pt-BR" altLang="es-AR" sz="1600" b="1"/>
              <a:t> (Vitamina B6)</a:t>
            </a:r>
            <a:endParaRPr lang="es-AR" altLang="es-AR" sz="1600" b="1"/>
          </a:p>
        </p:txBody>
      </p:sp>
      <p:sp>
        <p:nvSpPr>
          <p:cNvPr id="26633" name="6 Rectángulo"/>
          <p:cNvSpPr>
            <a:spLocks noChangeArrowheads="1"/>
          </p:cNvSpPr>
          <p:nvPr/>
        </p:nvSpPr>
        <p:spPr bwMode="auto">
          <a:xfrm>
            <a:off x="2886075" y="4175125"/>
            <a:ext cx="2951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t>Glutamato Aminotransferasa</a:t>
            </a:r>
          </a:p>
        </p:txBody>
      </p:sp>
    </p:spTree>
    <p:extLst>
      <p:ext uri="{BB962C8B-B14F-4D97-AF65-F5344CB8AC3E}">
        <p14:creationId xmlns:p14="http://schemas.microsoft.com/office/powerpoint/2010/main" val="3458569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ángulo 4"/>
          <p:cNvSpPr>
            <a:spLocks noChangeArrowheads="1"/>
          </p:cNvSpPr>
          <p:nvPr/>
        </p:nvSpPr>
        <p:spPr bwMode="auto">
          <a:xfrm>
            <a:off x="611188" y="620713"/>
            <a:ext cx="7772400" cy="5715000"/>
          </a:xfrm>
          <a:prstGeom prst="rect">
            <a:avLst/>
          </a:prstGeom>
          <a:solidFill>
            <a:srgbClr val="663300"/>
          </a:solidFill>
          <a:ln>
            <a:noFill/>
          </a:ln>
          <a:effectLst/>
          <a:extLst/>
        </p:spPr>
        <p:txBody>
          <a:bodyPr/>
          <a:lstStyle/>
          <a:p>
            <a:pPr marL="342900" indent="-342900" fontAlgn="auto">
              <a:spcBef>
                <a:spcPct val="20000"/>
              </a:spcBef>
              <a:spcAft>
                <a:spcPts val="0"/>
              </a:spcAft>
              <a:buFontTx/>
              <a:buChar char="•"/>
              <a:defRPr/>
            </a:pPr>
            <a:r>
              <a:rPr lang="es-ES" sz="3200" b="1" dirty="0">
                <a:solidFill>
                  <a:schemeClr val="bg1"/>
                </a:solidFill>
                <a:latin typeface="+mn-lt"/>
                <a:cs typeface="+mn-cs"/>
              </a:rPr>
              <a:t>Las reacciones de transaminación son fácilmente </a:t>
            </a:r>
            <a:r>
              <a:rPr lang="es-ES" sz="3200" b="1" dirty="0">
                <a:solidFill>
                  <a:schemeClr val="bg1"/>
                </a:solidFill>
                <a:effectLst>
                  <a:outerShdw blurRad="38100" dist="38100" dir="2700000" algn="tl">
                    <a:srgbClr val="FFFFFF"/>
                  </a:outerShdw>
                </a:effectLst>
                <a:latin typeface="+mn-lt"/>
                <a:cs typeface="+mn-cs"/>
              </a:rPr>
              <a:t>reversibles</a:t>
            </a:r>
            <a:r>
              <a:rPr lang="es-ES" sz="3200" b="1" dirty="0">
                <a:solidFill>
                  <a:schemeClr val="bg1"/>
                </a:solidFill>
                <a:latin typeface="+mn-lt"/>
                <a:cs typeface="+mn-cs"/>
              </a:rPr>
              <a:t> y son muy importantes en el metabolismo proteico.</a:t>
            </a:r>
          </a:p>
          <a:p>
            <a:pPr marL="342900" indent="-342900" fontAlgn="auto">
              <a:spcBef>
                <a:spcPct val="20000"/>
              </a:spcBef>
              <a:spcAft>
                <a:spcPts val="0"/>
              </a:spcAft>
              <a:defRPr/>
            </a:pPr>
            <a:endParaRPr lang="es-ES" sz="3200" b="1" dirty="0">
              <a:solidFill>
                <a:schemeClr val="bg1"/>
              </a:solidFill>
              <a:latin typeface="+mn-lt"/>
              <a:cs typeface="+mn-cs"/>
            </a:endParaRPr>
          </a:p>
          <a:p>
            <a:pPr marL="342900" indent="-342900" fontAlgn="auto">
              <a:spcBef>
                <a:spcPct val="20000"/>
              </a:spcBef>
              <a:spcAft>
                <a:spcPts val="0"/>
              </a:spcAft>
              <a:buFontTx/>
              <a:buChar char="•"/>
              <a:defRPr/>
            </a:pPr>
            <a:r>
              <a:rPr lang="es-ES" sz="3200" b="1" dirty="0">
                <a:solidFill>
                  <a:schemeClr val="bg1"/>
                </a:solidFill>
                <a:latin typeface="+mn-lt"/>
                <a:cs typeface="+mn-cs"/>
              </a:rPr>
              <a:t>Todos los aminoácidos (excepto lisina y treonina) participan en reacciones de transaminación con los </a:t>
            </a:r>
            <a:r>
              <a:rPr lang="es-ES" sz="3200" b="1" dirty="0">
                <a:solidFill>
                  <a:schemeClr val="bg1"/>
                </a:solidFill>
                <a:effectLst>
                  <a:outerShdw blurRad="38100" dist="38100" dir="2700000" algn="tl">
                    <a:srgbClr val="FFFFFF"/>
                  </a:outerShdw>
                </a:effectLst>
                <a:latin typeface="+mn-lt"/>
                <a:cs typeface="+mn-cs"/>
              </a:rPr>
              <a:t>α-cetoácidos</a:t>
            </a:r>
            <a:r>
              <a:rPr lang="es-ES" sz="3200" b="1" dirty="0">
                <a:solidFill>
                  <a:schemeClr val="bg1"/>
                </a:solidFill>
                <a:latin typeface="+mn-lt"/>
                <a:cs typeface="+mn-cs"/>
              </a:rPr>
              <a:t>:  piruvato                                  alanina                             oxalacetato                            aspartato                              α-cetoglutarato                     glutamato   </a:t>
            </a:r>
            <a:endParaRPr lang="es-ES_tradnl" sz="3200" b="1" dirty="0">
              <a:solidFill>
                <a:schemeClr val="bg1"/>
              </a:solidFill>
              <a:latin typeface="+mn-lt"/>
              <a:cs typeface="+mn-cs"/>
            </a:endParaRPr>
          </a:p>
        </p:txBody>
      </p:sp>
      <p:sp>
        <p:nvSpPr>
          <p:cNvPr id="105477" name="Línea 5"/>
          <p:cNvSpPr>
            <a:spLocks noChangeShapeType="1"/>
          </p:cNvSpPr>
          <p:nvPr/>
        </p:nvSpPr>
        <p:spPr bwMode="auto">
          <a:xfrm>
            <a:off x="3419475" y="4508500"/>
            <a:ext cx="1584325"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5478" name="Línea 6"/>
          <p:cNvSpPr>
            <a:spLocks noChangeShapeType="1"/>
          </p:cNvSpPr>
          <p:nvPr/>
        </p:nvSpPr>
        <p:spPr bwMode="auto">
          <a:xfrm>
            <a:off x="3708400" y="5013325"/>
            <a:ext cx="1584325"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5479" name="Línea 7"/>
          <p:cNvSpPr>
            <a:spLocks noChangeShapeType="1"/>
          </p:cNvSpPr>
          <p:nvPr/>
        </p:nvSpPr>
        <p:spPr bwMode="auto">
          <a:xfrm>
            <a:off x="3851275" y="5516563"/>
            <a:ext cx="1584325"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5480" name="Línea 8"/>
          <p:cNvSpPr>
            <a:spLocks noChangeShapeType="1"/>
          </p:cNvSpPr>
          <p:nvPr/>
        </p:nvSpPr>
        <p:spPr bwMode="auto">
          <a:xfrm>
            <a:off x="3492500" y="4652963"/>
            <a:ext cx="1584325" cy="0"/>
          </a:xfrm>
          <a:prstGeom prst="line">
            <a:avLst/>
          </a:prstGeom>
          <a:noFill/>
          <a:ln w="38100">
            <a:solidFill>
              <a:schemeClr val="tx1"/>
            </a:solidFill>
            <a:round/>
            <a:headEnd type="triangle" w="lg" len="med"/>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5481" name="Línea 9"/>
          <p:cNvSpPr>
            <a:spLocks noChangeShapeType="1"/>
          </p:cNvSpPr>
          <p:nvPr/>
        </p:nvSpPr>
        <p:spPr bwMode="auto">
          <a:xfrm>
            <a:off x="3708400" y="5157788"/>
            <a:ext cx="1584325" cy="0"/>
          </a:xfrm>
          <a:prstGeom prst="line">
            <a:avLst/>
          </a:prstGeom>
          <a:noFill/>
          <a:ln w="38100">
            <a:solidFill>
              <a:schemeClr val="tx1"/>
            </a:solidFill>
            <a:round/>
            <a:headEnd type="triangle" w="lg" len="med"/>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5482" name="Línea 10"/>
          <p:cNvSpPr>
            <a:spLocks noChangeShapeType="1"/>
          </p:cNvSpPr>
          <p:nvPr/>
        </p:nvSpPr>
        <p:spPr bwMode="auto">
          <a:xfrm>
            <a:off x="3851275" y="5661025"/>
            <a:ext cx="1584325" cy="0"/>
          </a:xfrm>
          <a:prstGeom prst="line">
            <a:avLst/>
          </a:prstGeom>
          <a:noFill/>
          <a:ln w="38100">
            <a:solidFill>
              <a:schemeClr val="tx1"/>
            </a:solidFill>
            <a:round/>
            <a:headEnd type="triangle" w="lg" len="med"/>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Tree>
    <p:extLst>
      <p:ext uri="{BB962C8B-B14F-4D97-AF65-F5344CB8AC3E}">
        <p14:creationId xmlns:p14="http://schemas.microsoft.com/office/powerpoint/2010/main" val="29284453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54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547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547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548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548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547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547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54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uild="p" autoUpdateAnimBg="0"/>
      <p:bldP spid="105477" grpId="0" animBg="1"/>
      <p:bldP spid="105478" grpId="0" animBg="1"/>
      <p:bldP spid="105479" grpId="0" animBg="1"/>
      <p:bldP spid="105480" grpId="0" animBg="1"/>
      <p:bldP spid="105481" grpId="0" animBg="1"/>
      <p:bldP spid="10548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ángulo 2"/>
          <p:cNvSpPr>
            <a:spLocks noGrp="1" noChangeArrowheads="1"/>
          </p:cNvSpPr>
          <p:nvPr>
            <p:ph type="title"/>
          </p:nvPr>
        </p:nvSpPr>
        <p:spPr>
          <a:xfrm>
            <a:off x="468313" y="260350"/>
            <a:ext cx="8232775" cy="1141413"/>
          </a:xfrm>
          <a:solidFill>
            <a:srgbClr val="663300"/>
          </a:solidFill>
          <a:ln>
            <a:solidFill>
              <a:schemeClr val="tx1"/>
            </a:solidFill>
            <a:miter lim="800000"/>
            <a:headEnd/>
            <a:tailEnd/>
          </a:ln>
        </p:spPr>
        <p:txBody>
          <a:bodyPr/>
          <a:lstStyle/>
          <a:p>
            <a:pPr eaLnBrk="1" hangingPunct="1"/>
            <a:r>
              <a:rPr lang="es-ES" altLang="es-AR" sz="2800" b="1" smtClean="0">
                <a:solidFill>
                  <a:schemeClr val="bg1"/>
                </a:solidFill>
              </a:rPr>
              <a:t>TRANSAMINASAS DE INTERES CLINICO</a:t>
            </a:r>
          </a:p>
        </p:txBody>
      </p:sp>
      <p:sp>
        <p:nvSpPr>
          <p:cNvPr id="83971" name="Rectángulo 3" descr="25%"/>
          <p:cNvSpPr>
            <a:spLocks noGrp="1" noChangeArrowheads="1"/>
          </p:cNvSpPr>
          <p:nvPr>
            <p:ph type="body" idx="1"/>
          </p:nvPr>
        </p:nvSpPr>
        <p:spPr>
          <a:xfrm>
            <a:off x="457200" y="1600200"/>
            <a:ext cx="8362950" cy="4997450"/>
          </a:xfrm>
          <a:pattFill prst="pct25">
            <a:fgClr>
              <a:srgbClr val="663300"/>
            </a:fgClr>
            <a:bgClr>
              <a:schemeClr val="bg1"/>
            </a:bgClr>
          </a:pattFill>
          <a:ln>
            <a:solidFill>
              <a:schemeClr val="tx1"/>
            </a:solidFill>
            <a:miter lim="800000"/>
            <a:headEnd/>
            <a:tailEnd/>
          </a:ln>
        </p:spPr>
        <p:txBody>
          <a:bodyPr/>
          <a:lstStyle/>
          <a:p>
            <a:pPr eaLnBrk="1" hangingPunct="1">
              <a:lnSpc>
                <a:spcPct val="80000"/>
              </a:lnSpc>
              <a:defRPr/>
            </a:pPr>
            <a:endParaRPr lang="es-ES" sz="2400" b="1" u="sng" dirty="0" smtClean="0"/>
          </a:p>
          <a:p>
            <a:pPr eaLnBrk="1" hangingPunct="1">
              <a:lnSpc>
                <a:spcPct val="80000"/>
              </a:lnSpc>
              <a:defRPr/>
            </a:pPr>
            <a:r>
              <a:rPr lang="es-ES" sz="2400" b="1" u="sng" dirty="0" smtClean="0"/>
              <a:t>Infarto de Miocardio </a:t>
            </a:r>
            <a:r>
              <a:rPr lang="es-ES" sz="2400" b="1" dirty="0" smtClean="0">
                <a:sym typeface="Wingdings" pitchFamily="2" charset="2"/>
              </a:rPr>
              <a:t></a:t>
            </a:r>
            <a:r>
              <a:rPr lang="es-ES_tradnl" sz="2400" b="1" dirty="0" smtClean="0"/>
              <a:t> Glutámico Oxalacetico Transaminasa </a:t>
            </a:r>
            <a:r>
              <a:rPr lang="es-ES" sz="2400" b="1" dirty="0" smtClean="0"/>
              <a:t>(GOT)</a:t>
            </a:r>
            <a:r>
              <a:rPr lang="es-ES_tradnl" sz="2400" b="1" dirty="0" smtClean="0"/>
              <a:t> o Aspartato aminotransferasa (AST)</a:t>
            </a:r>
            <a:endParaRPr lang="es-ES" sz="2400" b="1" dirty="0" smtClean="0"/>
          </a:p>
          <a:p>
            <a:pPr eaLnBrk="1" hangingPunct="1">
              <a:lnSpc>
                <a:spcPct val="80000"/>
              </a:lnSpc>
              <a:buFont typeface="Arial" charset="0"/>
              <a:buNone/>
              <a:defRPr/>
            </a:pPr>
            <a:r>
              <a:rPr lang="es-ES" sz="2400" b="1" dirty="0" smtClean="0"/>
              <a:t>	Aumentada en afecciones cardíacas y hepáticas (principalmente  hepatitis con necrosis)</a:t>
            </a:r>
          </a:p>
          <a:p>
            <a:pPr eaLnBrk="1" hangingPunct="1">
              <a:lnSpc>
                <a:spcPct val="80000"/>
              </a:lnSpc>
              <a:buFontTx/>
              <a:buNone/>
              <a:defRPr/>
            </a:pPr>
            <a:r>
              <a:rPr lang="es-ES" sz="2400" b="1" dirty="0" smtClean="0"/>
              <a:t> </a:t>
            </a:r>
          </a:p>
          <a:p>
            <a:pPr eaLnBrk="1" hangingPunct="1">
              <a:lnSpc>
                <a:spcPct val="80000"/>
              </a:lnSpc>
              <a:defRPr/>
            </a:pPr>
            <a:r>
              <a:rPr lang="es-ES" sz="2400" b="1" u="sng" dirty="0" smtClean="0"/>
              <a:t>Afecciones Hepáticas </a:t>
            </a:r>
            <a:r>
              <a:rPr lang="es-ES" sz="2400" b="1" dirty="0" smtClean="0">
                <a:sym typeface="Wingdings" pitchFamily="2" charset="2"/>
              </a:rPr>
              <a:t></a:t>
            </a:r>
            <a:r>
              <a:rPr lang="es-ES_tradnl" sz="2400" b="1" dirty="0" smtClean="0"/>
              <a:t> Glutámico Pirúvico Transaminasa </a:t>
            </a:r>
            <a:r>
              <a:rPr lang="es-ES" sz="2400" b="1" dirty="0" smtClean="0"/>
              <a:t>(GPT) </a:t>
            </a:r>
            <a:r>
              <a:rPr lang="es-ES_tradnl" sz="2400" b="1" dirty="0" smtClean="0"/>
              <a:t>o Alanina aminotransferasa (ALT)</a:t>
            </a:r>
            <a:endParaRPr lang="es-ES" sz="2400" b="1" dirty="0" smtClean="0"/>
          </a:p>
          <a:p>
            <a:pPr eaLnBrk="1" hangingPunct="1">
              <a:lnSpc>
                <a:spcPct val="80000"/>
              </a:lnSpc>
              <a:buFontTx/>
              <a:buNone/>
              <a:defRPr/>
            </a:pPr>
            <a:r>
              <a:rPr lang="es-MX" sz="2400" b="1" dirty="0" smtClean="0"/>
              <a:t>	Los mayores aumentos</a:t>
            </a:r>
            <a:r>
              <a:rPr lang="es-MX" sz="2400" b="1" i="1" dirty="0" smtClean="0"/>
              <a:t> </a:t>
            </a:r>
            <a:r>
              <a:rPr lang="es-MX" sz="2400" b="1" dirty="0" smtClean="0"/>
              <a:t>se producen como consecuencia de alteraciones hepáticas</a:t>
            </a:r>
            <a:r>
              <a:rPr lang="es-MX" sz="2400" b="1" i="1" dirty="0" smtClean="0"/>
              <a:t>:</a:t>
            </a:r>
            <a:r>
              <a:rPr lang="es-MX" sz="2400" b="1" dirty="0" smtClean="0"/>
              <a:t> colestasis, hepatitis tóxicas o virales.</a:t>
            </a:r>
          </a:p>
          <a:p>
            <a:pPr eaLnBrk="1" hangingPunct="1">
              <a:lnSpc>
                <a:spcPct val="80000"/>
              </a:lnSpc>
              <a:buFontTx/>
              <a:buNone/>
              <a:defRPr/>
            </a:pPr>
            <a:endParaRPr lang="es-MX" sz="2400" b="1" dirty="0"/>
          </a:p>
          <a:p>
            <a:pPr eaLnBrk="1" hangingPunct="1">
              <a:lnSpc>
                <a:spcPct val="80000"/>
              </a:lnSpc>
              <a:defRPr/>
            </a:pPr>
            <a:r>
              <a:rPr lang="es-MX" sz="2400" b="1" dirty="0" smtClean="0"/>
              <a:t>Relación Normal: GOT/GPT = 1 </a:t>
            </a:r>
            <a:r>
              <a:rPr lang="es-MX" sz="2400" b="1" dirty="0" smtClean="0">
                <a:sym typeface="Wingdings" pitchFamily="2" charset="2"/>
              </a:rPr>
              <a:t> COCIENTE DE RITIS</a:t>
            </a:r>
          </a:p>
          <a:p>
            <a:pPr marL="0" indent="0" eaLnBrk="1" hangingPunct="1">
              <a:lnSpc>
                <a:spcPct val="80000"/>
              </a:lnSpc>
              <a:buFont typeface="Arial" charset="0"/>
              <a:buNone/>
              <a:defRPr/>
            </a:pPr>
            <a:endParaRPr lang="es-MX" sz="2400" b="1" dirty="0" smtClean="0"/>
          </a:p>
          <a:p>
            <a:pPr eaLnBrk="1" hangingPunct="1">
              <a:lnSpc>
                <a:spcPct val="80000"/>
              </a:lnSpc>
              <a:defRPr/>
            </a:pPr>
            <a:r>
              <a:rPr lang="es-MX" sz="2400" b="1" dirty="0" smtClean="0"/>
              <a:t>Hepatitis alcohólicas c/necrosis de tejido: GOT/GPT&gt; 1</a:t>
            </a:r>
          </a:p>
          <a:p>
            <a:pPr marL="0" indent="0" eaLnBrk="1" hangingPunct="1">
              <a:lnSpc>
                <a:spcPct val="80000"/>
              </a:lnSpc>
              <a:buFont typeface="Arial" charset="0"/>
              <a:buNone/>
              <a:defRPr/>
            </a:pPr>
            <a:endParaRPr lang="es-MX" sz="2400" b="1" dirty="0" smtClean="0"/>
          </a:p>
        </p:txBody>
      </p:sp>
    </p:spTree>
    <p:extLst>
      <p:ext uri="{BB962C8B-B14F-4D97-AF65-F5344CB8AC3E}">
        <p14:creationId xmlns:p14="http://schemas.microsoft.com/office/powerpoint/2010/main" val="4690242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3970"/>
                                        </p:tgtEl>
                                        <p:attrNameLst>
                                          <p:attrName>style.visibility</p:attrName>
                                        </p:attrNameLst>
                                      </p:cBhvr>
                                      <p:to>
                                        <p:strVal val="visible"/>
                                      </p:to>
                                    </p:set>
                                    <p:animEffect transition="in" filter="fade">
                                      <p:cBhvr>
                                        <p:cTn id="7" dur="800" decel="100000"/>
                                        <p:tgtEl>
                                          <p:spTgt spid="83970"/>
                                        </p:tgtEl>
                                      </p:cBhvr>
                                    </p:animEffect>
                                    <p:anim calcmode="lin" valueType="num">
                                      <p:cBhvr>
                                        <p:cTn id="8" dur="800" decel="100000" fill="hold"/>
                                        <p:tgtEl>
                                          <p:spTgt spid="83970"/>
                                        </p:tgtEl>
                                        <p:attrNameLst>
                                          <p:attrName>style.rotation</p:attrName>
                                        </p:attrNameLst>
                                      </p:cBhvr>
                                      <p:tavLst>
                                        <p:tav tm="0">
                                          <p:val>
                                            <p:fltVal val="-90"/>
                                          </p:val>
                                        </p:tav>
                                        <p:tav tm="100000">
                                          <p:val>
                                            <p:fltVal val="0"/>
                                          </p:val>
                                        </p:tav>
                                      </p:tavLst>
                                    </p:anim>
                                    <p:anim calcmode="lin" valueType="num">
                                      <p:cBhvr>
                                        <p:cTn id="9" dur="800" decel="100000" fill="hold"/>
                                        <p:tgtEl>
                                          <p:spTgt spid="83970"/>
                                        </p:tgtEl>
                                        <p:attrNameLst>
                                          <p:attrName>ppt_x</p:attrName>
                                        </p:attrNameLst>
                                      </p:cBhvr>
                                      <p:tavLst>
                                        <p:tav tm="0">
                                          <p:val>
                                            <p:strVal val="#ppt_x+0.4"/>
                                          </p:val>
                                        </p:tav>
                                        <p:tav tm="100000">
                                          <p:val>
                                            <p:strVal val="#ppt_x-0.05"/>
                                          </p:val>
                                        </p:tav>
                                      </p:tavLst>
                                    </p:anim>
                                    <p:anim calcmode="lin" valueType="num">
                                      <p:cBhvr>
                                        <p:cTn id="10" dur="800" decel="100000" fill="hold"/>
                                        <p:tgtEl>
                                          <p:spTgt spid="839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39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397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3971">
                                            <p:bg/>
                                          </p:spTgt>
                                        </p:tgtEl>
                                        <p:attrNameLst>
                                          <p:attrName>style.visibility</p:attrName>
                                        </p:attrNameLst>
                                      </p:cBhvr>
                                      <p:to>
                                        <p:strVal val="visible"/>
                                      </p:to>
                                    </p:set>
                                    <p:animEffect transition="in" filter="box(in)">
                                      <p:cBhvr>
                                        <p:cTn id="17" dur="500"/>
                                        <p:tgtEl>
                                          <p:spTgt spid="83971">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3971">
                                            <p:txEl>
                                              <p:pRg st="1" end="1"/>
                                            </p:txEl>
                                          </p:spTgt>
                                        </p:tgtEl>
                                        <p:attrNameLst>
                                          <p:attrName>style.visibility</p:attrName>
                                        </p:attrNameLst>
                                      </p:cBhvr>
                                      <p:to>
                                        <p:strVal val="visible"/>
                                      </p:to>
                                    </p:set>
                                    <p:animEffect transition="in" filter="box(in)">
                                      <p:cBhvr>
                                        <p:cTn id="22" dur="500"/>
                                        <p:tgtEl>
                                          <p:spTgt spid="8397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3971">
                                            <p:txEl>
                                              <p:pRg st="2" end="2"/>
                                            </p:txEl>
                                          </p:spTgt>
                                        </p:tgtEl>
                                        <p:attrNameLst>
                                          <p:attrName>style.visibility</p:attrName>
                                        </p:attrNameLst>
                                      </p:cBhvr>
                                      <p:to>
                                        <p:strVal val="visible"/>
                                      </p:to>
                                    </p:set>
                                    <p:animEffect transition="in" filter="box(in)">
                                      <p:cBhvr>
                                        <p:cTn id="27" dur="500"/>
                                        <p:tgtEl>
                                          <p:spTgt spid="8397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3971">
                                            <p:txEl>
                                              <p:pRg st="3" end="3"/>
                                            </p:txEl>
                                          </p:spTgt>
                                        </p:tgtEl>
                                        <p:attrNameLst>
                                          <p:attrName>style.visibility</p:attrName>
                                        </p:attrNameLst>
                                      </p:cBhvr>
                                      <p:to>
                                        <p:strVal val="visible"/>
                                      </p:to>
                                    </p:set>
                                    <p:animEffect transition="in" filter="box(in)">
                                      <p:cBhvr>
                                        <p:cTn id="32" dur="500"/>
                                        <p:tgtEl>
                                          <p:spTgt spid="83971">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3971">
                                            <p:txEl>
                                              <p:pRg st="4" end="4"/>
                                            </p:txEl>
                                          </p:spTgt>
                                        </p:tgtEl>
                                        <p:attrNameLst>
                                          <p:attrName>style.visibility</p:attrName>
                                        </p:attrNameLst>
                                      </p:cBhvr>
                                      <p:to>
                                        <p:strVal val="visible"/>
                                      </p:to>
                                    </p:set>
                                    <p:animEffect transition="in" filter="box(in)">
                                      <p:cBhvr>
                                        <p:cTn id="37" dur="500"/>
                                        <p:tgtEl>
                                          <p:spTgt spid="8397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83971">
                                            <p:txEl>
                                              <p:pRg st="5" end="5"/>
                                            </p:txEl>
                                          </p:spTgt>
                                        </p:tgtEl>
                                        <p:attrNameLst>
                                          <p:attrName>style.visibility</p:attrName>
                                        </p:attrNameLst>
                                      </p:cBhvr>
                                      <p:to>
                                        <p:strVal val="visible"/>
                                      </p:to>
                                    </p:set>
                                    <p:animEffect transition="in" filter="box(in)">
                                      <p:cBhvr>
                                        <p:cTn id="42" dur="500"/>
                                        <p:tgtEl>
                                          <p:spTgt spid="83971">
                                            <p:txEl>
                                              <p:pRg st="5" end="5"/>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83971">
                                            <p:txEl>
                                              <p:pRg st="7" end="7"/>
                                            </p:txEl>
                                          </p:spTgt>
                                        </p:tgtEl>
                                        <p:attrNameLst>
                                          <p:attrName>style.visibility</p:attrName>
                                        </p:attrNameLst>
                                      </p:cBhvr>
                                      <p:to>
                                        <p:strVal val="visible"/>
                                      </p:to>
                                    </p:set>
                                    <p:animEffect transition="in" filter="box(in)">
                                      <p:cBhvr>
                                        <p:cTn id="47" dur="500"/>
                                        <p:tgtEl>
                                          <p:spTgt spid="83971">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83971">
                                            <p:txEl>
                                              <p:pRg st="9" end="9"/>
                                            </p:txEl>
                                          </p:spTgt>
                                        </p:tgtEl>
                                        <p:attrNameLst>
                                          <p:attrName>style.visibility</p:attrName>
                                        </p:attrNameLst>
                                      </p:cBhvr>
                                      <p:to>
                                        <p:strVal val="visible"/>
                                      </p:to>
                                    </p:set>
                                    <p:animEffect transition="in" filter="box(in)">
                                      <p:cBhvr>
                                        <p:cTn id="52" dur="500"/>
                                        <p:tgtEl>
                                          <p:spTgt spid="839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nimBg="1"/>
      <p:bldP spid="83971"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Imagen 4"/>
          <p:cNvPicPr>
            <a:picLocks noChangeAspect="1" noChangeArrowheads="1"/>
          </p:cNvPicPr>
          <p:nvPr/>
        </p:nvPicPr>
        <p:blipFill>
          <a:blip r:embed="rId2">
            <a:lum contrast="24000"/>
            <a:extLst>
              <a:ext uri="{28A0092B-C50C-407E-A947-70E740481C1C}">
                <a14:useLocalDpi xmlns:a14="http://schemas.microsoft.com/office/drawing/2010/main" val="0"/>
              </a:ext>
            </a:extLst>
          </a:blip>
          <a:srcRect/>
          <a:stretch>
            <a:fillRect/>
          </a:stretch>
        </p:blipFill>
        <p:spPr bwMode="auto">
          <a:xfrm>
            <a:off x="431428" y="2244645"/>
            <a:ext cx="8101012" cy="391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Cuadro de texto 10"/>
          <p:cNvSpPr txBox="1">
            <a:spLocks noChangeArrowheads="1"/>
          </p:cNvSpPr>
          <p:nvPr/>
        </p:nvSpPr>
        <p:spPr bwMode="auto">
          <a:xfrm>
            <a:off x="0" y="115888"/>
            <a:ext cx="9144000" cy="1323975"/>
          </a:xfrm>
          <a:prstGeom prst="rect">
            <a:avLst/>
          </a:prstGeom>
          <a:solidFill>
            <a:srgbClr val="663300"/>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_tradnl" altLang="es-AR" sz="3200" b="1">
                <a:solidFill>
                  <a:schemeClr val="bg1"/>
                </a:solidFill>
              </a:rPr>
              <a:t>GPT (Glutámico Pirúvico Transaminasa)</a:t>
            </a:r>
          </a:p>
          <a:p>
            <a:pPr algn="ctr" eaLnBrk="1" hangingPunct="1">
              <a:spcBef>
                <a:spcPct val="50000"/>
              </a:spcBef>
            </a:pPr>
            <a:r>
              <a:rPr lang="es-ES_tradnl" altLang="es-AR" sz="3200" b="1">
                <a:solidFill>
                  <a:schemeClr val="bg1"/>
                </a:solidFill>
              </a:rPr>
              <a:t>GOT (Glutámico Oxalacetico Transaminasa) </a:t>
            </a:r>
          </a:p>
        </p:txBody>
      </p:sp>
    </p:spTree>
    <p:extLst>
      <p:ext uri="{BB962C8B-B14F-4D97-AF65-F5344CB8AC3E}">
        <p14:creationId xmlns:p14="http://schemas.microsoft.com/office/powerpoint/2010/main" val="2574318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 y="620713"/>
            <a:ext cx="8707438" cy="5472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1704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Rectángulo 7"/>
          <p:cNvSpPr>
            <a:spLocks noGrp="1" noChangeArrowheads="1"/>
          </p:cNvSpPr>
          <p:nvPr>
            <p:ph type="title"/>
          </p:nvPr>
        </p:nvSpPr>
        <p:spPr>
          <a:xfrm>
            <a:off x="539750" y="260350"/>
            <a:ext cx="8232775" cy="900113"/>
          </a:xfrm>
          <a:solidFill>
            <a:srgbClr val="663300"/>
          </a:solidFill>
          <a:ln>
            <a:solidFill>
              <a:schemeClr val="tx1"/>
            </a:solidFill>
            <a:miter lim="800000"/>
            <a:headEnd/>
            <a:tailEnd/>
          </a:ln>
        </p:spPr>
        <p:txBody>
          <a:bodyPr/>
          <a:lstStyle/>
          <a:p>
            <a:pPr eaLnBrk="1" hangingPunct="1">
              <a:lnSpc>
                <a:spcPct val="70000"/>
              </a:lnSpc>
            </a:pPr>
            <a:r>
              <a:rPr lang="es-ES" altLang="es-AR" sz="3200" b="1" smtClean="0">
                <a:solidFill>
                  <a:schemeClr val="bg1"/>
                </a:solidFill>
              </a:rPr>
              <a:t>Desaminación Oxidativa</a:t>
            </a:r>
          </a:p>
        </p:txBody>
      </p:sp>
      <p:pic>
        <p:nvPicPr>
          <p:cNvPr id="18437" name="Imagen 5" descr="sp7041"/>
          <p:cNvPicPr>
            <a:picLocks noChangeAspect="1" noChangeArrowheads="1"/>
          </p:cNvPicPr>
          <p:nvPr/>
        </p:nvPicPr>
        <p:blipFill>
          <a:blip r:embed="rId2">
            <a:lum bright="-34000" contrast="34000"/>
            <a:extLst>
              <a:ext uri="{28A0092B-C50C-407E-A947-70E740481C1C}">
                <a14:useLocalDpi xmlns:a14="http://schemas.microsoft.com/office/drawing/2010/main" val="0"/>
              </a:ext>
            </a:extLst>
          </a:blip>
          <a:srcRect l="60892" b="15323"/>
          <a:stretch>
            <a:fillRect/>
          </a:stretch>
        </p:blipFill>
        <p:spPr bwMode="auto">
          <a:xfrm>
            <a:off x="0" y="1341438"/>
            <a:ext cx="3632200" cy="2095500"/>
          </a:xfrm>
          <a:prstGeom prst="rect">
            <a:avLst/>
          </a:prstGeom>
          <a:solidFill>
            <a:srgbClr val="FF0000"/>
          </a:solidFill>
          <a:ln w="9525">
            <a:solidFill>
              <a:srgbClr val="FF0000"/>
            </a:solidFill>
            <a:miter lim="800000"/>
            <a:headEnd/>
            <a:tailEnd/>
          </a:ln>
        </p:spPr>
      </p:pic>
      <p:sp>
        <p:nvSpPr>
          <p:cNvPr id="18442" name="Cuadro de texto 10" descr="25%"/>
          <p:cNvSpPr txBox="1">
            <a:spLocks noChangeArrowheads="1"/>
          </p:cNvSpPr>
          <p:nvPr/>
        </p:nvSpPr>
        <p:spPr bwMode="auto">
          <a:xfrm>
            <a:off x="106363" y="5957888"/>
            <a:ext cx="8928100" cy="368300"/>
          </a:xfrm>
          <a:prstGeom prst="rect">
            <a:avLst/>
          </a:prstGeom>
          <a:pattFill prst="pct25">
            <a:fgClr>
              <a:srgbClr val="663300"/>
            </a:fgClr>
            <a:bgClr>
              <a:srgbClr val="FFFFFF"/>
            </a:bgClr>
          </a:pattFill>
          <a:ln w="9525">
            <a:solidFill>
              <a:schemeClr val="tx1"/>
            </a:solidFill>
            <a:miter lim="800000"/>
            <a:headEnd/>
            <a:tailEnd/>
          </a:ln>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b="1"/>
              <a:t>Glutamato  +  H</a:t>
            </a:r>
            <a:r>
              <a:rPr lang="es-ES" altLang="es-AR" b="1" baseline="-25000"/>
              <a:t>2</a:t>
            </a:r>
            <a:r>
              <a:rPr lang="es-ES" altLang="es-AR" b="1"/>
              <a:t>O  +  NAD(P)  	</a:t>
            </a:r>
            <a:r>
              <a:rPr lang="es-ES" altLang="es-AR" b="1" baseline="30000"/>
              <a:t>               	</a:t>
            </a:r>
            <a:r>
              <a:rPr lang="es-ES" altLang="es-AR" b="1">
                <a:latin typeface="Symbol" pitchFamily="18" charset="2"/>
              </a:rPr>
              <a:t>a</a:t>
            </a:r>
            <a:r>
              <a:rPr lang="es-ES" altLang="es-AR" b="1"/>
              <a:t>-Cetoglutarato +  NH</a:t>
            </a:r>
            <a:r>
              <a:rPr lang="es-ES" altLang="es-AR" b="1" baseline="-25000"/>
              <a:t>4</a:t>
            </a:r>
            <a:r>
              <a:rPr lang="es-ES" altLang="es-AR" b="1" baseline="30000"/>
              <a:t>+</a:t>
            </a:r>
            <a:r>
              <a:rPr lang="es-ES" altLang="es-AR" b="1"/>
              <a:t>  + NAD(P)H  + 2 H</a:t>
            </a:r>
            <a:r>
              <a:rPr lang="es-ES" altLang="es-AR" b="1" baseline="30000"/>
              <a:t>+ </a:t>
            </a:r>
          </a:p>
        </p:txBody>
      </p:sp>
      <p:sp>
        <p:nvSpPr>
          <p:cNvPr id="18443" name="Línea 11"/>
          <p:cNvSpPr>
            <a:spLocks noChangeShapeType="1"/>
          </p:cNvSpPr>
          <p:nvPr/>
        </p:nvSpPr>
        <p:spPr bwMode="auto">
          <a:xfrm>
            <a:off x="3533775" y="6100763"/>
            <a:ext cx="112077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8444" name="Cuadro de texto 12" descr="25%"/>
          <p:cNvSpPr txBox="1">
            <a:spLocks noChangeArrowheads="1"/>
          </p:cNvSpPr>
          <p:nvPr/>
        </p:nvSpPr>
        <p:spPr bwMode="auto">
          <a:xfrm rot="-1511637">
            <a:off x="4356100" y="1700213"/>
            <a:ext cx="2089150" cy="650875"/>
          </a:xfrm>
          <a:prstGeom prst="rect">
            <a:avLst/>
          </a:prstGeom>
          <a:pattFill prst="pct25">
            <a:fgClr>
              <a:schemeClr val="accent1"/>
            </a:fgClr>
            <a:bgClr>
              <a:srgbClr val="FFFFFF"/>
            </a:bgClr>
          </a:patt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Glutamato Deshidrogenasa</a:t>
            </a:r>
          </a:p>
        </p:txBody>
      </p:sp>
      <p:pic>
        <p:nvPicPr>
          <p:cNvPr id="18445" name="Imagen 13" descr="sp7041"/>
          <p:cNvPicPr>
            <a:picLocks noGrp="1" noChangeAspect="1" noChangeArrowheads="1"/>
          </p:cNvPicPr>
          <p:nvPr>
            <p:ph idx="1"/>
          </p:nvPr>
        </p:nvPicPr>
        <p:blipFill>
          <a:blip r:embed="rId2">
            <a:lum bright="-34000" contrast="34000"/>
            <a:extLst>
              <a:ext uri="{28A0092B-C50C-407E-A947-70E740481C1C}">
                <a14:useLocalDpi xmlns:a14="http://schemas.microsoft.com/office/drawing/2010/main" val="0"/>
              </a:ext>
            </a:extLst>
          </a:blip>
          <a:srcRect r="49997" b="15323"/>
          <a:stretch>
            <a:fillRect/>
          </a:stretch>
        </p:blipFill>
        <p:spPr>
          <a:xfrm>
            <a:off x="4572000" y="3284538"/>
            <a:ext cx="4178300" cy="2224087"/>
          </a:xfrm>
          <a:solidFill>
            <a:srgbClr val="FF0000"/>
          </a:solidFill>
          <a:ln>
            <a:solidFill>
              <a:srgbClr val="FF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47" name="Línea 15"/>
          <p:cNvSpPr>
            <a:spLocks noChangeShapeType="1"/>
          </p:cNvSpPr>
          <p:nvPr/>
        </p:nvSpPr>
        <p:spPr bwMode="auto">
          <a:xfrm rot="1498962">
            <a:off x="3635375" y="2781300"/>
            <a:ext cx="1941513" cy="0"/>
          </a:xfrm>
          <a:prstGeom prst="line">
            <a:avLst/>
          </a:prstGeom>
          <a:noFill/>
          <a:ln w="127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8448" name="Línea 16"/>
          <p:cNvSpPr>
            <a:spLocks noChangeShapeType="1"/>
          </p:cNvSpPr>
          <p:nvPr/>
        </p:nvSpPr>
        <p:spPr bwMode="auto">
          <a:xfrm rot="1490387">
            <a:off x="3563938" y="2924175"/>
            <a:ext cx="1727200" cy="0"/>
          </a:xfrm>
          <a:prstGeom prst="line">
            <a:avLst/>
          </a:prstGeom>
          <a:noFill/>
          <a:ln w="12700">
            <a:solidFill>
              <a:schemeClr val="tx1"/>
            </a:solidFill>
            <a:round/>
            <a:headEnd type="triangle" w="lg" len="med"/>
            <a:tailEnd type="non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8449" name="Cuadro de texto 17"/>
          <p:cNvSpPr txBox="1">
            <a:spLocks noChangeArrowheads="1"/>
          </p:cNvSpPr>
          <p:nvPr/>
        </p:nvSpPr>
        <p:spPr bwMode="auto">
          <a:xfrm rot="-280033">
            <a:off x="5724525" y="2492375"/>
            <a:ext cx="922338" cy="376238"/>
          </a:xfrm>
          <a:prstGeom prst="rect">
            <a:avLst/>
          </a:prstGeom>
          <a:solidFill>
            <a:schemeClr val="accent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NADH</a:t>
            </a:r>
          </a:p>
        </p:txBody>
      </p:sp>
      <p:sp>
        <p:nvSpPr>
          <p:cNvPr id="18450" name="Cuadro de texto 18"/>
          <p:cNvSpPr txBox="1">
            <a:spLocks noChangeArrowheads="1"/>
          </p:cNvSpPr>
          <p:nvPr/>
        </p:nvSpPr>
        <p:spPr bwMode="auto">
          <a:xfrm rot="-280033">
            <a:off x="3492500" y="3141663"/>
            <a:ext cx="1149350" cy="376237"/>
          </a:xfrm>
          <a:prstGeom prst="rect">
            <a:avLst/>
          </a:prstGeom>
          <a:solidFill>
            <a:schemeClr val="accent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NADP</a:t>
            </a:r>
            <a:r>
              <a:rPr lang="es-ES" altLang="es-AR" b="1" baseline="30000"/>
              <a:t>+</a:t>
            </a:r>
            <a:endParaRPr lang="es-ES" altLang="es-AR" b="1"/>
          </a:p>
        </p:txBody>
      </p:sp>
      <p:sp>
        <p:nvSpPr>
          <p:cNvPr id="18451" name="Línea 19"/>
          <p:cNvSpPr>
            <a:spLocks noChangeShapeType="1"/>
          </p:cNvSpPr>
          <p:nvPr/>
        </p:nvSpPr>
        <p:spPr bwMode="auto">
          <a:xfrm flipH="1">
            <a:off x="3851275" y="2924175"/>
            <a:ext cx="288925" cy="2174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8452" name="Línea 20"/>
          <p:cNvSpPr>
            <a:spLocks noChangeShapeType="1"/>
          </p:cNvSpPr>
          <p:nvPr/>
        </p:nvSpPr>
        <p:spPr bwMode="auto">
          <a:xfrm flipV="1">
            <a:off x="5076825" y="2708275"/>
            <a:ext cx="574675"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8453" name="Línea 21"/>
          <p:cNvSpPr>
            <a:spLocks noChangeShapeType="1"/>
          </p:cNvSpPr>
          <p:nvPr/>
        </p:nvSpPr>
        <p:spPr bwMode="auto">
          <a:xfrm flipH="1" flipV="1">
            <a:off x="3533775" y="6189663"/>
            <a:ext cx="1036638" cy="476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1759" name="2 Rectángulo"/>
          <p:cNvSpPr>
            <a:spLocks noChangeArrowheads="1"/>
          </p:cNvSpPr>
          <p:nvPr/>
        </p:nvSpPr>
        <p:spPr bwMode="auto">
          <a:xfrm>
            <a:off x="3595688" y="5581650"/>
            <a:ext cx="792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solidFill>
                  <a:srgbClr val="000000"/>
                </a:solidFill>
              </a:rPr>
              <a:t>+ GDH</a:t>
            </a:r>
          </a:p>
        </p:txBody>
      </p:sp>
      <p:sp>
        <p:nvSpPr>
          <p:cNvPr id="31760" name="3 Rectángulo"/>
          <p:cNvSpPr>
            <a:spLocks noChangeArrowheads="1"/>
          </p:cNvSpPr>
          <p:nvPr/>
        </p:nvSpPr>
        <p:spPr bwMode="auto">
          <a:xfrm>
            <a:off x="17463" y="3563938"/>
            <a:ext cx="4572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t>L-glutamato que contiene los grupos aminos provenientes de las reacciones anteriormente descriptas ingresa a  la </a:t>
            </a:r>
            <a:r>
              <a:rPr lang="es-AR" altLang="es-AR" b="1" u="sng"/>
              <a:t>mitocondria</a:t>
            </a:r>
            <a:r>
              <a:rPr lang="es-AR" altLang="es-AR" b="1"/>
              <a:t> a través de transportadores y puede eliminar el grupo amino proveniente del aminoácido inicial a través de una reacción de  desaminación oxidativa, que se considera como la principal vía de salida del amoníaco.</a:t>
            </a:r>
          </a:p>
        </p:txBody>
      </p:sp>
    </p:spTree>
    <p:extLst>
      <p:ext uri="{BB962C8B-B14F-4D97-AF65-F5344CB8AC3E}">
        <p14:creationId xmlns:p14="http://schemas.microsoft.com/office/powerpoint/2010/main" val="18423799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9"/>
                                        </p:tgtEl>
                                        <p:attrNameLst>
                                          <p:attrName>style.visibility</p:attrName>
                                        </p:attrNameLst>
                                      </p:cBhvr>
                                      <p:to>
                                        <p:strVal val="visible"/>
                                      </p:to>
                                    </p:set>
                                    <p:anim calcmode="lin" valueType="num">
                                      <p:cBhvr additive="base">
                                        <p:cTn id="7" dur="500" fill="hold"/>
                                        <p:tgtEl>
                                          <p:spTgt spid="18439"/>
                                        </p:tgtEl>
                                        <p:attrNameLst>
                                          <p:attrName>ppt_x</p:attrName>
                                        </p:attrNameLst>
                                      </p:cBhvr>
                                      <p:tavLst>
                                        <p:tav tm="0">
                                          <p:val>
                                            <p:strVal val="#ppt_x"/>
                                          </p:val>
                                        </p:tav>
                                        <p:tav tm="100000">
                                          <p:val>
                                            <p:strVal val="#ppt_x"/>
                                          </p:val>
                                        </p:tav>
                                      </p:tavLst>
                                    </p:anim>
                                    <p:anim calcmode="lin" valueType="num">
                                      <p:cBhvr additive="base">
                                        <p:cTn id="8" dur="500" fill="hold"/>
                                        <p:tgtEl>
                                          <p:spTgt spid="1843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18437"/>
                                        </p:tgtEl>
                                        <p:attrNameLst>
                                          <p:attrName>style.visibility</p:attrName>
                                        </p:attrNameLst>
                                      </p:cBhvr>
                                      <p:to>
                                        <p:strVal val="visible"/>
                                      </p:to>
                                    </p:set>
                                    <p:animEffect transition="in" filter="checkerboard(across)">
                                      <p:cBhvr>
                                        <p:cTn id="13" dur="500"/>
                                        <p:tgtEl>
                                          <p:spTgt spid="1843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8444"/>
                                        </p:tgtEl>
                                        <p:attrNameLst>
                                          <p:attrName>style.visibility</p:attrName>
                                        </p:attrNameLst>
                                      </p:cBhvr>
                                      <p:to>
                                        <p:strVal val="visible"/>
                                      </p:to>
                                    </p:set>
                                    <p:animEffect transition="in" filter="blinds(horizontal)">
                                      <p:cBhvr>
                                        <p:cTn id="18" dur="500"/>
                                        <p:tgtEl>
                                          <p:spTgt spid="1844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8447"/>
                                        </p:tgtEl>
                                        <p:attrNameLst>
                                          <p:attrName>style.visibility</p:attrName>
                                        </p:attrNameLst>
                                      </p:cBhvr>
                                      <p:to>
                                        <p:strVal val="visible"/>
                                      </p:to>
                                    </p:set>
                                    <p:anim calcmode="lin" valueType="num">
                                      <p:cBhvr additive="base">
                                        <p:cTn id="23" dur="500" fill="hold"/>
                                        <p:tgtEl>
                                          <p:spTgt spid="18447"/>
                                        </p:tgtEl>
                                        <p:attrNameLst>
                                          <p:attrName>ppt_x</p:attrName>
                                        </p:attrNameLst>
                                      </p:cBhvr>
                                      <p:tavLst>
                                        <p:tav tm="0">
                                          <p:val>
                                            <p:strVal val="#ppt_x"/>
                                          </p:val>
                                        </p:tav>
                                        <p:tav tm="100000">
                                          <p:val>
                                            <p:strVal val="#ppt_x"/>
                                          </p:val>
                                        </p:tav>
                                      </p:tavLst>
                                    </p:anim>
                                    <p:anim calcmode="lin" valueType="num">
                                      <p:cBhvr additive="base">
                                        <p:cTn id="24" dur="500" fill="hold"/>
                                        <p:tgtEl>
                                          <p:spTgt spid="1844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448"/>
                                        </p:tgtEl>
                                        <p:attrNameLst>
                                          <p:attrName>style.visibility</p:attrName>
                                        </p:attrNameLst>
                                      </p:cBhvr>
                                      <p:to>
                                        <p:strVal val="visible"/>
                                      </p:to>
                                    </p:set>
                                    <p:anim calcmode="lin" valueType="num">
                                      <p:cBhvr additive="base">
                                        <p:cTn id="27" dur="500" fill="hold"/>
                                        <p:tgtEl>
                                          <p:spTgt spid="18448"/>
                                        </p:tgtEl>
                                        <p:attrNameLst>
                                          <p:attrName>ppt_x</p:attrName>
                                        </p:attrNameLst>
                                      </p:cBhvr>
                                      <p:tavLst>
                                        <p:tav tm="0">
                                          <p:val>
                                            <p:strVal val="#ppt_x"/>
                                          </p:val>
                                        </p:tav>
                                        <p:tav tm="100000">
                                          <p:val>
                                            <p:strVal val="#ppt_x"/>
                                          </p:val>
                                        </p:tav>
                                      </p:tavLst>
                                    </p:anim>
                                    <p:anim calcmode="lin" valueType="num">
                                      <p:cBhvr additive="base">
                                        <p:cTn id="28" dur="500" fill="hold"/>
                                        <p:tgtEl>
                                          <p:spTgt spid="18448"/>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5" presetClass="entr" presetSubtype="10" fill="hold" nodeType="clickEffect">
                                  <p:stCondLst>
                                    <p:cond delay="0"/>
                                  </p:stCondLst>
                                  <p:childTnLst>
                                    <p:set>
                                      <p:cBhvr>
                                        <p:cTn id="32" dur="1" fill="hold">
                                          <p:stCondLst>
                                            <p:cond delay="0"/>
                                          </p:stCondLst>
                                        </p:cTn>
                                        <p:tgtEl>
                                          <p:spTgt spid="18445"/>
                                        </p:tgtEl>
                                        <p:attrNameLst>
                                          <p:attrName>style.visibility</p:attrName>
                                        </p:attrNameLst>
                                      </p:cBhvr>
                                      <p:to>
                                        <p:strVal val="visible"/>
                                      </p:to>
                                    </p:set>
                                    <p:animEffect transition="in" filter="checkerboard(across)">
                                      <p:cBhvr>
                                        <p:cTn id="33" dur="500"/>
                                        <p:tgtEl>
                                          <p:spTgt spid="1844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8452"/>
                                        </p:tgtEl>
                                        <p:attrNameLst>
                                          <p:attrName>style.visibility</p:attrName>
                                        </p:attrNameLst>
                                      </p:cBhvr>
                                      <p:to>
                                        <p:strVal val="visible"/>
                                      </p:to>
                                    </p:set>
                                    <p:animEffect transition="in" filter="blinds(horizontal)">
                                      <p:cBhvr>
                                        <p:cTn id="38" dur="500"/>
                                        <p:tgtEl>
                                          <p:spTgt spid="18452"/>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8449"/>
                                        </p:tgtEl>
                                        <p:attrNameLst>
                                          <p:attrName>style.visibility</p:attrName>
                                        </p:attrNameLst>
                                      </p:cBhvr>
                                      <p:to>
                                        <p:strVal val="visible"/>
                                      </p:to>
                                    </p:set>
                                    <p:animEffect transition="in" filter="blinds(horizontal)">
                                      <p:cBhvr>
                                        <p:cTn id="41" dur="500"/>
                                        <p:tgtEl>
                                          <p:spTgt spid="18449"/>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8451"/>
                                        </p:tgtEl>
                                        <p:attrNameLst>
                                          <p:attrName>style.visibility</p:attrName>
                                        </p:attrNameLst>
                                      </p:cBhvr>
                                      <p:to>
                                        <p:strVal val="visible"/>
                                      </p:to>
                                    </p:set>
                                    <p:animEffect transition="in" filter="blinds(horizontal)">
                                      <p:cBhvr>
                                        <p:cTn id="46" dur="500"/>
                                        <p:tgtEl>
                                          <p:spTgt spid="18451"/>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8450"/>
                                        </p:tgtEl>
                                        <p:attrNameLst>
                                          <p:attrName>style.visibility</p:attrName>
                                        </p:attrNameLst>
                                      </p:cBhvr>
                                      <p:to>
                                        <p:strVal val="visible"/>
                                      </p:to>
                                    </p:set>
                                    <p:animEffect transition="in" filter="blinds(horizontal)">
                                      <p:cBhvr>
                                        <p:cTn id="49" dur="500"/>
                                        <p:tgtEl>
                                          <p:spTgt spid="1845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nodeType="clickEffect">
                                  <p:stCondLst>
                                    <p:cond delay="0"/>
                                  </p:stCondLst>
                                  <p:childTnLst>
                                    <p:set>
                                      <p:cBhvr>
                                        <p:cTn id="53" dur="1" fill="hold">
                                          <p:stCondLst>
                                            <p:cond delay="0"/>
                                          </p:stCondLst>
                                        </p:cTn>
                                        <p:tgtEl>
                                          <p:spTgt spid="18442"/>
                                        </p:tgtEl>
                                        <p:attrNameLst>
                                          <p:attrName>style.visibility</p:attrName>
                                        </p:attrNameLst>
                                      </p:cBhvr>
                                      <p:to>
                                        <p:strVal val="visible"/>
                                      </p:to>
                                    </p:set>
                                    <p:animEffect transition="in" filter="blinds(horizontal)">
                                      <p:cBhvr>
                                        <p:cTn id="54" dur="500"/>
                                        <p:tgtEl>
                                          <p:spTgt spid="1844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8443"/>
                                        </p:tgtEl>
                                        <p:attrNameLst>
                                          <p:attrName>style.visibility</p:attrName>
                                        </p:attrNameLst>
                                      </p:cBhvr>
                                      <p:to>
                                        <p:strVal val="visible"/>
                                      </p:to>
                                    </p:set>
                                    <p:animEffect transition="in" filter="blinds(horizontal)">
                                      <p:cBhvr>
                                        <p:cTn id="59" dur="500"/>
                                        <p:tgtEl>
                                          <p:spTgt spid="18443"/>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8453"/>
                                        </p:tgtEl>
                                        <p:attrNameLst>
                                          <p:attrName>style.visibility</p:attrName>
                                        </p:attrNameLst>
                                      </p:cBhvr>
                                      <p:to>
                                        <p:strVal val="visible"/>
                                      </p:to>
                                    </p:set>
                                    <p:animEffect transition="in" filter="blinds(horizontal)">
                                      <p:cBhvr>
                                        <p:cTn id="62"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animBg="1"/>
      <p:bldP spid="18443" grpId="0" animBg="1"/>
      <p:bldP spid="18444" grpId="0" animBg="1"/>
      <p:bldP spid="18447" grpId="0" animBg="1"/>
      <p:bldP spid="18448" grpId="0" animBg="1"/>
      <p:bldP spid="18449" grpId="0" animBg="1"/>
      <p:bldP spid="18450" grpId="0" animBg="1"/>
      <p:bldP spid="18451" grpId="0" animBg="1"/>
      <p:bldP spid="18452" grpId="0" animBg="1"/>
      <p:bldP spid="184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REGULACION DE LA GLUTAMATO DESHIDROGENASA</a:t>
            </a:r>
          </a:p>
        </p:txBody>
      </p:sp>
      <p:sp>
        <p:nvSpPr>
          <p:cNvPr id="75779" name="Rectángulo 3" descr="25%"/>
          <p:cNvSpPr>
            <a:spLocks noGrp="1" noChangeArrowheads="1"/>
          </p:cNvSpPr>
          <p:nvPr>
            <p:ph type="body" idx="1"/>
          </p:nvPr>
        </p:nvSpPr>
        <p:spPr>
          <a:pattFill prst="pct25">
            <a:fgClr>
              <a:srgbClr val="663300"/>
            </a:fgClr>
            <a:bgClr>
              <a:schemeClr val="bg1"/>
            </a:bgClr>
          </a:pattFill>
        </p:spPr>
        <p:txBody>
          <a:bodyPr>
            <a:normAutofit fontScale="85000" lnSpcReduction="20000"/>
          </a:bodyPr>
          <a:lstStyle/>
          <a:p>
            <a:pPr eaLnBrk="1" hangingPunct="1"/>
            <a:r>
              <a:rPr lang="es-ES" altLang="es-AR" sz="2800" b="1" smtClean="0"/>
              <a:t>Regulación alostérica</a:t>
            </a:r>
          </a:p>
          <a:p>
            <a:pPr eaLnBrk="1" hangingPunct="1">
              <a:buFontTx/>
              <a:buNone/>
            </a:pPr>
            <a:r>
              <a:rPr lang="es-ES" altLang="es-AR" sz="2800" b="1" smtClean="0"/>
              <a:t>     ( + )  ADP Y GDP</a:t>
            </a:r>
          </a:p>
          <a:p>
            <a:pPr eaLnBrk="1" hangingPunct="1">
              <a:buFontTx/>
              <a:buNone/>
            </a:pPr>
            <a:r>
              <a:rPr lang="es-ES" altLang="es-AR" sz="2800" b="1" smtClean="0"/>
              <a:t>     ( - ) ATP Y GTP</a:t>
            </a:r>
          </a:p>
          <a:p>
            <a:pPr eaLnBrk="1" hangingPunct="1"/>
            <a:r>
              <a:rPr lang="es-ES_tradnl" altLang="es-AR" sz="2000" b="1" smtClean="0"/>
              <a:t>Cuando se acumula ATP y GTP en la mitocondria, como consecuencia de una actividad elevada del ciclo de Krebs, se inhibe la desaminación del glutamato para no incorporar más</a:t>
            </a:r>
            <a:r>
              <a:rPr lang="es-ES_tradnl" altLang="es-AR" sz="2000" b="1" smtClean="0">
                <a:sym typeface="Symbol" pitchFamily="18" charset="2"/>
              </a:rPr>
              <a:t> </a:t>
            </a:r>
            <a:r>
              <a:rPr lang="es-ES_tradnl" altLang="es-AR" sz="2000" b="1" smtClean="0">
                <a:latin typeface="Symbol" pitchFamily="18" charset="2"/>
                <a:sym typeface="Symbol" pitchFamily="18" charset="2"/>
              </a:rPr>
              <a:t>a</a:t>
            </a:r>
            <a:r>
              <a:rPr lang="es-ES_tradnl" altLang="es-AR" sz="2000" b="1" smtClean="0"/>
              <a:t>-cetoglutarato al ciclo. </a:t>
            </a:r>
          </a:p>
          <a:p>
            <a:pPr eaLnBrk="1" hangingPunct="1"/>
            <a:r>
              <a:rPr lang="es-ES_tradnl" altLang="es-AR" sz="2000" b="1" smtClean="0"/>
              <a:t>Por el contrario, cuando aumentan los niveles de ADP y GDP se activa la enzima y de esa forma se produce NADH que es utilizado para la síntesis de ATP e ingresa el  </a:t>
            </a:r>
            <a:r>
              <a:rPr lang="es-ES" altLang="es-AR" sz="2000" b="1" smtClean="0"/>
              <a:t>α-cetoglutarato  al Ciclo de Krebs.  </a:t>
            </a:r>
            <a:endParaRPr lang="es-AR" altLang="es-AR" sz="2000" b="1" smtClean="0"/>
          </a:p>
          <a:p>
            <a:pPr algn="ctr" eaLnBrk="1" hangingPunct="1">
              <a:buFontTx/>
              <a:buNone/>
            </a:pPr>
            <a:endParaRPr lang="es-ES" altLang="es-AR" sz="2800" b="1" smtClean="0"/>
          </a:p>
          <a:p>
            <a:pPr algn="ctr" eaLnBrk="1" hangingPunct="1">
              <a:buFontTx/>
              <a:buNone/>
            </a:pPr>
            <a:r>
              <a:rPr lang="es-ES" altLang="es-AR" sz="2800" b="1" smtClean="0"/>
              <a:t>Es una enzima mitocondrial (hígado y riñón)</a:t>
            </a:r>
          </a:p>
          <a:p>
            <a:pPr eaLnBrk="1" hangingPunct="1">
              <a:buFontTx/>
              <a:buNone/>
            </a:pPr>
            <a:endParaRPr lang="es-ES" altLang="es-AR" b="1" smtClean="0"/>
          </a:p>
          <a:p>
            <a:pPr eaLnBrk="1" hangingPunct="1"/>
            <a:endParaRPr lang="es-ES" altLang="es-AR" smtClean="0"/>
          </a:p>
          <a:p>
            <a:pPr eaLnBrk="1" hangingPunct="1">
              <a:buFontTx/>
              <a:buNone/>
            </a:pPr>
            <a:r>
              <a:rPr lang="es-ES" altLang="es-AR" smtClean="0"/>
              <a:t>    </a:t>
            </a:r>
          </a:p>
        </p:txBody>
      </p:sp>
    </p:spTree>
    <p:extLst>
      <p:ext uri="{BB962C8B-B14F-4D97-AF65-F5344CB8AC3E}">
        <p14:creationId xmlns:p14="http://schemas.microsoft.com/office/powerpoint/2010/main" val="8123369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box(in)">
                                      <p:cBhvr>
                                        <p:cTn id="7" dur="500"/>
                                        <p:tgtEl>
                                          <p:spTgt spid="757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5779">
                                            <p:bg/>
                                          </p:spTgt>
                                        </p:tgtEl>
                                        <p:attrNameLst>
                                          <p:attrName>style.visibility</p:attrName>
                                        </p:attrNameLst>
                                      </p:cBhvr>
                                      <p:to>
                                        <p:strVal val="visible"/>
                                      </p:to>
                                    </p:set>
                                    <p:animEffect transition="in" filter="blinds(horizontal)">
                                      <p:cBhvr>
                                        <p:cTn id="12" dur="500"/>
                                        <p:tgtEl>
                                          <p:spTgt spid="75779">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5779">
                                            <p:txEl>
                                              <p:pRg st="0" end="0"/>
                                            </p:txEl>
                                          </p:spTgt>
                                        </p:tgtEl>
                                        <p:attrNameLst>
                                          <p:attrName>style.visibility</p:attrName>
                                        </p:attrNameLst>
                                      </p:cBhvr>
                                      <p:to>
                                        <p:strVal val="visible"/>
                                      </p:to>
                                    </p:set>
                                    <p:animEffect transition="in" filter="blinds(horizontal)">
                                      <p:cBhvr>
                                        <p:cTn id="17" dur="500"/>
                                        <p:tgtEl>
                                          <p:spTgt spid="7577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5779">
                                            <p:txEl>
                                              <p:pRg st="1" end="1"/>
                                            </p:txEl>
                                          </p:spTgt>
                                        </p:tgtEl>
                                        <p:attrNameLst>
                                          <p:attrName>style.visibility</p:attrName>
                                        </p:attrNameLst>
                                      </p:cBhvr>
                                      <p:to>
                                        <p:strVal val="visible"/>
                                      </p:to>
                                    </p:set>
                                    <p:animEffect transition="in" filter="blinds(horizontal)">
                                      <p:cBhvr>
                                        <p:cTn id="22" dur="500"/>
                                        <p:tgtEl>
                                          <p:spTgt spid="7577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5779">
                                            <p:txEl>
                                              <p:pRg st="2" end="2"/>
                                            </p:txEl>
                                          </p:spTgt>
                                        </p:tgtEl>
                                        <p:attrNameLst>
                                          <p:attrName>style.visibility</p:attrName>
                                        </p:attrNameLst>
                                      </p:cBhvr>
                                      <p:to>
                                        <p:strVal val="visible"/>
                                      </p:to>
                                    </p:set>
                                    <p:animEffect transition="in" filter="blinds(horizontal)">
                                      <p:cBhvr>
                                        <p:cTn id="27" dur="500"/>
                                        <p:tgtEl>
                                          <p:spTgt spid="75779">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5779">
                                            <p:txEl>
                                              <p:pRg st="3" end="3"/>
                                            </p:txEl>
                                          </p:spTgt>
                                        </p:tgtEl>
                                        <p:attrNameLst>
                                          <p:attrName>style.visibility</p:attrName>
                                        </p:attrNameLst>
                                      </p:cBhvr>
                                      <p:to>
                                        <p:strVal val="visible"/>
                                      </p:to>
                                    </p:set>
                                    <p:animEffect transition="in" filter="blinds(horizontal)">
                                      <p:cBhvr>
                                        <p:cTn id="32" dur="500"/>
                                        <p:tgtEl>
                                          <p:spTgt spid="75779">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5779">
                                            <p:txEl>
                                              <p:pRg st="4" end="4"/>
                                            </p:txEl>
                                          </p:spTgt>
                                        </p:tgtEl>
                                        <p:attrNameLst>
                                          <p:attrName>style.visibility</p:attrName>
                                        </p:attrNameLst>
                                      </p:cBhvr>
                                      <p:to>
                                        <p:strVal val="visible"/>
                                      </p:to>
                                    </p:set>
                                    <p:animEffect transition="in" filter="blinds(horizontal)">
                                      <p:cBhvr>
                                        <p:cTn id="37" dur="500"/>
                                        <p:tgtEl>
                                          <p:spTgt spid="75779">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75779">
                                            <p:txEl>
                                              <p:pRg st="6" end="6"/>
                                            </p:txEl>
                                          </p:spTgt>
                                        </p:tgtEl>
                                        <p:attrNameLst>
                                          <p:attrName>style.visibility</p:attrName>
                                        </p:attrNameLst>
                                      </p:cBhvr>
                                      <p:to>
                                        <p:strVal val="visible"/>
                                      </p:to>
                                    </p:set>
                                    <p:animEffect transition="in" filter="blinds(horizontal)">
                                      <p:cBhvr>
                                        <p:cTn id="42" dur="500"/>
                                        <p:tgtEl>
                                          <p:spTgt spid="75779">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75779">
                                            <p:txEl>
                                              <p:pRg st="9" end="9"/>
                                            </p:txEl>
                                          </p:spTgt>
                                        </p:tgtEl>
                                        <p:attrNameLst>
                                          <p:attrName>style.visibility</p:attrName>
                                        </p:attrNameLst>
                                      </p:cBhvr>
                                      <p:to>
                                        <p:strVal val="visible"/>
                                      </p:to>
                                    </p:set>
                                    <p:animEffect transition="in" filter="blinds(horizontal)">
                                      <p:cBhvr>
                                        <p:cTn id="47" dur="500"/>
                                        <p:tgtEl>
                                          <p:spTgt spid="7577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nimBg="1"/>
      <p:bldP spid="7577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75" name="Rectángulo 35"/>
          <p:cNvSpPr>
            <a:spLocks noChangeArrowheads="1"/>
          </p:cNvSpPr>
          <p:nvPr/>
        </p:nvSpPr>
        <p:spPr bwMode="auto">
          <a:xfrm>
            <a:off x="323850" y="398463"/>
            <a:ext cx="8496300" cy="877887"/>
          </a:xfrm>
          <a:prstGeom prst="rect">
            <a:avLst/>
          </a:prstGeom>
          <a:solidFill>
            <a:srgbClr val="663300"/>
          </a:solidFill>
          <a:ln w="9525">
            <a:solidFill>
              <a:schemeClr val="tx1"/>
            </a:solidFill>
            <a:miter lim="800000"/>
            <a:headEnd/>
            <a:tailEnd/>
          </a:ln>
        </p:spPr>
        <p:txBody>
          <a:bodyPr lIns="91432" tIns="45716" rIns="91432" bIns="0"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_tradnl" altLang="es-AR" b="1" u="sng">
                <a:solidFill>
                  <a:schemeClr val="bg1"/>
                </a:solidFill>
              </a:rPr>
              <a:t>Fuentes exógenas</a:t>
            </a:r>
            <a:r>
              <a:rPr lang="es-ES_tradnl" altLang="es-AR" b="1">
                <a:solidFill>
                  <a:schemeClr val="bg1"/>
                </a:solidFill>
              </a:rPr>
              <a:t>  				</a:t>
            </a:r>
            <a:r>
              <a:rPr lang="es-ES_tradnl" altLang="es-AR" b="1" u="sng">
                <a:solidFill>
                  <a:schemeClr val="bg1"/>
                </a:solidFill>
              </a:rPr>
              <a:t>Fuentes endógenas</a:t>
            </a:r>
            <a:r>
              <a:rPr lang="es-ES_tradnl" altLang="es-AR" b="1">
                <a:solidFill>
                  <a:schemeClr val="bg1"/>
                </a:solidFill>
              </a:rPr>
              <a:t>     </a:t>
            </a:r>
          </a:p>
          <a:p>
            <a:pPr algn="ctr" eaLnBrk="1" hangingPunct="1"/>
            <a:r>
              <a:rPr lang="es-ES_tradnl" altLang="es-AR" b="1">
                <a:solidFill>
                  <a:schemeClr val="bg1"/>
                </a:solidFill>
              </a:rPr>
              <a:t>(aprox.70 g/ día)				   (aprox. 140 g/ día)  </a:t>
            </a:r>
          </a:p>
          <a:p>
            <a:pPr algn="ctr" eaLnBrk="1" hangingPunct="1"/>
            <a:r>
              <a:rPr lang="es-ES_tradnl" altLang="es-AR" b="1">
                <a:solidFill>
                  <a:schemeClr val="bg1"/>
                </a:solidFill>
              </a:rPr>
              <a:t>Proteínas de la dieta 	                                       Proteínas tisulares</a:t>
            </a:r>
          </a:p>
        </p:txBody>
      </p:sp>
      <p:sp>
        <p:nvSpPr>
          <p:cNvPr id="5123" name="Rectángulo 41"/>
          <p:cNvSpPr>
            <a:spLocks noChangeArrowheads="1"/>
          </p:cNvSpPr>
          <p:nvPr/>
        </p:nvSpPr>
        <p:spPr bwMode="auto">
          <a:xfrm>
            <a:off x="0" y="2185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5124" name="Rectángulo 44"/>
          <p:cNvSpPr>
            <a:spLocks noChangeArrowheads="1"/>
          </p:cNvSpPr>
          <p:nvPr/>
        </p:nvSpPr>
        <p:spPr bwMode="auto">
          <a:xfrm>
            <a:off x="-31750" y="4156075"/>
            <a:ext cx="246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ES_tradnl" altLang="es-AR"/>
          </a:p>
        </p:txBody>
      </p:sp>
      <p:sp>
        <p:nvSpPr>
          <p:cNvPr id="35885" name="Línea 45"/>
          <p:cNvSpPr>
            <a:spLocks noChangeShapeType="1"/>
          </p:cNvSpPr>
          <p:nvPr/>
        </p:nvSpPr>
        <p:spPr bwMode="auto">
          <a:xfrm>
            <a:off x="1477963" y="1487488"/>
            <a:ext cx="0" cy="33655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5887" name="Línea 47"/>
          <p:cNvSpPr>
            <a:spLocks noChangeShapeType="1"/>
          </p:cNvSpPr>
          <p:nvPr/>
        </p:nvSpPr>
        <p:spPr bwMode="auto">
          <a:xfrm>
            <a:off x="6805613" y="1558925"/>
            <a:ext cx="0" cy="341313"/>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5888" name="Rectángulo 48"/>
          <p:cNvSpPr>
            <a:spLocks noChangeArrowheads="1"/>
          </p:cNvSpPr>
          <p:nvPr/>
        </p:nvSpPr>
        <p:spPr bwMode="auto">
          <a:xfrm>
            <a:off x="611188" y="1992313"/>
            <a:ext cx="8137525" cy="379412"/>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just" eaLnBrk="1" hangingPunct="1"/>
            <a:r>
              <a:rPr lang="es-ES_tradnl" altLang="es-AR" b="1"/>
              <a:t>Digestión y absorción  			                     Degradación</a:t>
            </a:r>
          </a:p>
        </p:txBody>
      </p:sp>
      <p:sp>
        <p:nvSpPr>
          <p:cNvPr id="35889" name="Autoforma 49"/>
          <p:cNvSpPr>
            <a:spLocks noChangeArrowheads="1"/>
          </p:cNvSpPr>
          <p:nvPr/>
        </p:nvSpPr>
        <p:spPr bwMode="auto">
          <a:xfrm>
            <a:off x="2797175" y="2217738"/>
            <a:ext cx="3382963" cy="865187"/>
          </a:xfrm>
          <a:prstGeom prst="star8">
            <a:avLst>
              <a:gd name="adj" fmla="val 38250"/>
            </a:avLst>
          </a:prstGeom>
          <a:solidFill>
            <a:srgbClr val="663300"/>
          </a:solidFill>
          <a:ln w="6350">
            <a:solidFill>
              <a:schemeClr val="hlink"/>
            </a:solidFill>
            <a:miter lim="800000"/>
            <a:headEnd/>
            <a:tailEnd/>
          </a:ln>
        </p:spPr>
        <p:txBody>
          <a:bodyPr lIns="91432" tIns="45716" rIns="91432" bIns="45716"/>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       </a:t>
            </a:r>
            <a:r>
              <a:rPr lang="es-ES_tradnl" altLang="es-AR" b="1">
                <a:solidFill>
                  <a:schemeClr val="bg1"/>
                </a:solidFill>
              </a:rPr>
              <a:t>AMINOACIDOS</a:t>
            </a:r>
            <a:endParaRPr lang="es-ES" altLang="es-AR" b="1">
              <a:solidFill>
                <a:schemeClr val="bg1"/>
              </a:solidFill>
            </a:endParaRPr>
          </a:p>
        </p:txBody>
      </p:sp>
      <p:sp>
        <p:nvSpPr>
          <p:cNvPr id="35893" name="Autoforma 53"/>
          <p:cNvSpPr>
            <a:spLocks noChangeArrowheads="1"/>
          </p:cNvSpPr>
          <p:nvPr/>
        </p:nvSpPr>
        <p:spPr bwMode="auto">
          <a:xfrm rot="16200000" flipH="1">
            <a:off x="6371431" y="2420144"/>
            <a:ext cx="458788" cy="457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7327 h 21600"/>
              <a:gd name="T20" fmla="*/ 1911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20" y="0"/>
                </a:moveTo>
                <a:lnTo>
                  <a:pt x="12840" y="5400"/>
                </a:lnTo>
                <a:lnTo>
                  <a:pt x="15330" y="5400"/>
                </a:lnTo>
                <a:lnTo>
                  <a:pt x="15330" y="17327"/>
                </a:lnTo>
                <a:lnTo>
                  <a:pt x="0" y="17327"/>
                </a:lnTo>
                <a:lnTo>
                  <a:pt x="0" y="21600"/>
                </a:lnTo>
                <a:lnTo>
                  <a:pt x="19110" y="21600"/>
                </a:lnTo>
                <a:lnTo>
                  <a:pt x="19110" y="5400"/>
                </a:lnTo>
                <a:lnTo>
                  <a:pt x="21600" y="5400"/>
                </a:lnTo>
                <a:lnTo>
                  <a:pt x="17220" y="0"/>
                </a:lnTo>
                <a:close/>
              </a:path>
            </a:pathLst>
          </a:custGeom>
          <a:solidFill>
            <a:schemeClr val="hlink"/>
          </a:solidFill>
          <a:ln w="9525">
            <a:pattFill prst="pct50">
              <a:fgClr>
                <a:srgbClr val="000000"/>
              </a:fgClr>
              <a:bgClr>
                <a:srgbClr val="FFFFFF"/>
              </a:bgClr>
            </a:pattFill>
            <a:miter lim="800000"/>
            <a:headEnd/>
            <a:tailEnd/>
          </a:ln>
        </p:spPr>
        <p:txBody>
          <a:bodyPr/>
          <a:lstStyle/>
          <a:p>
            <a:endParaRPr lang="es-AR"/>
          </a:p>
        </p:txBody>
      </p:sp>
      <p:sp>
        <p:nvSpPr>
          <p:cNvPr id="35894" name="Autoforma 54"/>
          <p:cNvSpPr>
            <a:spLocks noChangeArrowheads="1"/>
          </p:cNvSpPr>
          <p:nvPr/>
        </p:nvSpPr>
        <p:spPr bwMode="auto">
          <a:xfrm rot="5400000">
            <a:off x="1475581" y="2421732"/>
            <a:ext cx="458787" cy="457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7327 h 21600"/>
              <a:gd name="T20" fmla="*/ 1911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20" y="0"/>
                </a:moveTo>
                <a:lnTo>
                  <a:pt x="12840" y="5400"/>
                </a:lnTo>
                <a:lnTo>
                  <a:pt x="15330" y="5400"/>
                </a:lnTo>
                <a:lnTo>
                  <a:pt x="15330" y="17327"/>
                </a:lnTo>
                <a:lnTo>
                  <a:pt x="0" y="17327"/>
                </a:lnTo>
                <a:lnTo>
                  <a:pt x="0" y="21600"/>
                </a:lnTo>
                <a:lnTo>
                  <a:pt x="19110" y="21600"/>
                </a:lnTo>
                <a:lnTo>
                  <a:pt x="19110" y="5400"/>
                </a:lnTo>
                <a:lnTo>
                  <a:pt x="21600" y="5400"/>
                </a:lnTo>
                <a:lnTo>
                  <a:pt x="17220" y="0"/>
                </a:lnTo>
                <a:close/>
              </a:path>
            </a:pathLst>
          </a:custGeom>
          <a:solidFill>
            <a:schemeClr val="hlink"/>
          </a:solidFill>
          <a:ln w="9525">
            <a:pattFill prst="pct50">
              <a:fgClr>
                <a:srgbClr val="000000"/>
              </a:fgClr>
              <a:bgClr>
                <a:srgbClr val="FFFFFF"/>
              </a:bgClr>
            </a:pattFill>
            <a:miter lim="800000"/>
            <a:headEnd/>
            <a:tailEnd/>
          </a:ln>
        </p:spPr>
        <p:txBody>
          <a:bodyPr/>
          <a:lstStyle/>
          <a:p>
            <a:endParaRPr lang="es-AR"/>
          </a:p>
        </p:txBody>
      </p:sp>
      <p:grpSp>
        <p:nvGrpSpPr>
          <p:cNvPr id="35895" name="Grupo 55"/>
          <p:cNvGrpSpPr>
            <a:grpSpLocks/>
          </p:cNvGrpSpPr>
          <p:nvPr/>
        </p:nvGrpSpPr>
        <p:grpSpPr bwMode="auto">
          <a:xfrm>
            <a:off x="2276475" y="3208338"/>
            <a:ext cx="4327525" cy="1336675"/>
            <a:chOff x="3500" y="5974"/>
            <a:chExt cx="4320" cy="2103"/>
          </a:xfrm>
        </p:grpSpPr>
        <p:sp>
          <p:nvSpPr>
            <p:cNvPr id="5145" name="Rectángulo 56"/>
            <p:cNvSpPr>
              <a:spLocks noChangeArrowheads="1"/>
            </p:cNvSpPr>
            <p:nvPr/>
          </p:nvSpPr>
          <p:spPr bwMode="auto">
            <a:xfrm>
              <a:off x="3500" y="6457"/>
              <a:ext cx="4320" cy="900"/>
            </a:xfrm>
            <a:prstGeom prst="rect">
              <a:avLst/>
            </a:prstGeom>
            <a:solidFill>
              <a:schemeClr val="accent1"/>
            </a:solidFill>
            <a:ln w="38100" cmpd="dbl">
              <a:solidFill>
                <a:srgbClr val="000000"/>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5146" name="Línea 57"/>
            <p:cNvSpPr>
              <a:spLocks noChangeShapeType="1"/>
            </p:cNvSpPr>
            <p:nvPr/>
          </p:nvSpPr>
          <p:spPr bwMode="auto">
            <a:xfrm>
              <a:off x="5690" y="5974"/>
              <a:ext cx="0" cy="3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5147" name="Autoforma 58"/>
            <p:cNvSpPr>
              <a:spLocks noChangeArrowheads="1"/>
            </p:cNvSpPr>
            <p:nvPr/>
          </p:nvSpPr>
          <p:spPr bwMode="auto">
            <a:xfrm rot="5400000">
              <a:off x="6021" y="7357"/>
              <a:ext cx="720" cy="7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7340 h 21600"/>
                <a:gd name="T20" fmla="*/ 1911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20" y="0"/>
                  </a:moveTo>
                  <a:lnTo>
                    <a:pt x="12840" y="5400"/>
                  </a:lnTo>
                  <a:lnTo>
                    <a:pt x="15330" y="5400"/>
                  </a:lnTo>
                  <a:lnTo>
                    <a:pt x="15330" y="17327"/>
                  </a:lnTo>
                  <a:lnTo>
                    <a:pt x="0" y="17327"/>
                  </a:lnTo>
                  <a:lnTo>
                    <a:pt x="0" y="21600"/>
                  </a:lnTo>
                  <a:lnTo>
                    <a:pt x="19110" y="21600"/>
                  </a:lnTo>
                  <a:lnTo>
                    <a:pt x="19110" y="5400"/>
                  </a:lnTo>
                  <a:lnTo>
                    <a:pt x="21600" y="5400"/>
                  </a:lnTo>
                  <a:lnTo>
                    <a:pt x="17220" y="0"/>
                  </a:lnTo>
                  <a:close/>
                </a:path>
              </a:pathLst>
            </a:custGeom>
            <a:solidFill>
              <a:schemeClr val="accent1"/>
            </a:solidFill>
            <a:ln w="9525">
              <a:solidFill>
                <a:srgbClr val="000000"/>
              </a:solidFill>
              <a:miter lim="800000"/>
              <a:headEnd/>
              <a:tailEnd/>
            </a:ln>
          </p:spPr>
          <p:txBody>
            <a:bodyPr/>
            <a:lstStyle/>
            <a:p>
              <a:endParaRPr lang="es-AR"/>
            </a:p>
          </p:txBody>
        </p:sp>
        <p:sp>
          <p:nvSpPr>
            <p:cNvPr id="5148" name="Autoforma 59"/>
            <p:cNvSpPr>
              <a:spLocks noChangeArrowheads="1"/>
            </p:cNvSpPr>
            <p:nvPr/>
          </p:nvSpPr>
          <p:spPr bwMode="auto">
            <a:xfrm rot="16200000" flipH="1">
              <a:off x="4581" y="7357"/>
              <a:ext cx="720" cy="7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7340 h 21600"/>
                <a:gd name="T20" fmla="*/ 1911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220" y="0"/>
                  </a:moveTo>
                  <a:lnTo>
                    <a:pt x="12840" y="5400"/>
                  </a:lnTo>
                  <a:lnTo>
                    <a:pt x="15330" y="5400"/>
                  </a:lnTo>
                  <a:lnTo>
                    <a:pt x="15330" y="17327"/>
                  </a:lnTo>
                  <a:lnTo>
                    <a:pt x="0" y="17327"/>
                  </a:lnTo>
                  <a:lnTo>
                    <a:pt x="0" y="21600"/>
                  </a:lnTo>
                  <a:lnTo>
                    <a:pt x="19110" y="21600"/>
                  </a:lnTo>
                  <a:lnTo>
                    <a:pt x="19110" y="5400"/>
                  </a:lnTo>
                  <a:lnTo>
                    <a:pt x="21600" y="5400"/>
                  </a:lnTo>
                  <a:lnTo>
                    <a:pt x="17220" y="0"/>
                  </a:lnTo>
                  <a:close/>
                </a:path>
              </a:pathLst>
            </a:custGeom>
            <a:solidFill>
              <a:schemeClr val="accent1"/>
            </a:solidFill>
            <a:ln w="9525">
              <a:solidFill>
                <a:srgbClr val="000000"/>
              </a:solidFill>
              <a:miter lim="800000"/>
              <a:headEnd/>
              <a:tailEnd/>
            </a:ln>
          </p:spPr>
          <p:txBody>
            <a:bodyPr/>
            <a:lstStyle/>
            <a:p>
              <a:endParaRPr lang="es-AR"/>
            </a:p>
          </p:txBody>
        </p:sp>
      </p:grpSp>
      <p:sp>
        <p:nvSpPr>
          <p:cNvPr id="35900" name="Rectángulo 60"/>
          <p:cNvSpPr>
            <a:spLocks noChangeArrowheads="1"/>
          </p:cNvSpPr>
          <p:nvPr/>
        </p:nvSpPr>
        <p:spPr bwMode="auto">
          <a:xfrm>
            <a:off x="2371725" y="3630613"/>
            <a:ext cx="4006850" cy="368300"/>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      </a:t>
            </a:r>
            <a:r>
              <a:rPr lang="es-ES_tradnl" altLang="es-AR" b="1">
                <a:solidFill>
                  <a:schemeClr val="bg1"/>
                </a:solidFill>
              </a:rPr>
              <a:t>Transaminación y/ó Desaminación</a:t>
            </a:r>
            <a:r>
              <a:rPr lang="es-ES" altLang="es-AR">
                <a:solidFill>
                  <a:schemeClr val="bg1"/>
                </a:solidFill>
              </a:rPr>
              <a:t> </a:t>
            </a:r>
          </a:p>
        </p:txBody>
      </p:sp>
      <p:sp>
        <p:nvSpPr>
          <p:cNvPr id="35902" name="Línea 62"/>
          <p:cNvSpPr>
            <a:spLocks noChangeShapeType="1"/>
          </p:cNvSpPr>
          <p:nvPr/>
        </p:nvSpPr>
        <p:spPr bwMode="auto">
          <a:xfrm flipH="1">
            <a:off x="1042988" y="5348288"/>
            <a:ext cx="228600" cy="3127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5901" name="Línea 61"/>
          <p:cNvSpPr>
            <a:spLocks noChangeShapeType="1"/>
          </p:cNvSpPr>
          <p:nvPr/>
        </p:nvSpPr>
        <p:spPr bwMode="auto">
          <a:xfrm rot="16200000" flipH="1">
            <a:off x="2568575" y="5419725"/>
            <a:ext cx="361950" cy="21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5903" name="Rectángulo 63" descr="5%"/>
          <p:cNvSpPr>
            <a:spLocks noChangeArrowheads="1"/>
          </p:cNvSpPr>
          <p:nvPr/>
        </p:nvSpPr>
        <p:spPr bwMode="auto">
          <a:xfrm>
            <a:off x="827088" y="4724400"/>
            <a:ext cx="7921625" cy="604838"/>
          </a:xfrm>
          <a:prstGeom prst="rect">
            <a:avLst/>
          </a:prstGeom>
          <a:pattFill prst="pct5">
            <a:fgClr>
              <a:schemeClr val="accent1"/>
            </a:fgClr>
            <a:bgClr>
              <a:srgbClr val="FFFFFF"/>
            </a:bgClr>
          </a:patt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0"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a:t>           </a:t>
            </a:r>
            <a:r>
              <a:rPr lang="es-ES_tradnl" altLang="es-AR" b="1" u="sng"/>
              <a:t>Degradación</a:t>
            </a:r>
            <a:r>
              <a:rPr lang="es-ES_tradnl" altLang="es-AR"/>
              <a:t>	</a:t>
            </a:r>
            <a:r>
              <a:rPr lang="es-ES_tradnl" altLang="es-AR" b="1"/>
              <a:t> 			        </a:t>
            </a:r>
            <a:r>
              <a:rPr lang="es-ES_tradnl" altLang="es-AR" b="1" u="sng"/>
              <a:t>Biosíntesis</a:t>
            </a:r>
            <a:endParaRPr lang="es-ES_tradnl" altLang="es-AR" b="1">
              <a:latin typeface="Times New Roman" pitchFamily="18" charset="0"/>
              <a:cs typeface="Times New Roman" pitchFamily="18" charset="0"/>
            </a:endParaRPr>
          </a:p>
          <a:p>
            <a:endParaRPr lang="es-ES_tradnl" altLang="es-AR"/>
          </a:p>
        </p:txBody>
      </p:sp>
      <p:sp>
        <p:nvSpPr>
          <p:cNvPr id="5136" name="Rectángulo 64"/>
          <p:cNvSpPr>
            <a:spLocks noChangeArrowheads="1"/>
          </p:cNvSpPr>
          <p:nvPr/>
        </p:nvSpPr>
        <p:spPr bwMode="auto">
          <a:xfrm>
            <a:off x="-280988" y="3436938"/>
            <a:ext cx="244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ES_tradnl" altLang="es-AR"/>
          </a:p>
        </p:txBody>
      </p:sp>
      <p:sp>
        <p:nvSpPr>
          <p:cNvPr id="35905" name="Rectángulo 65"/>
          <p:cNvSpPr>
            <a:spLocks noChangeArrowheads="1"/>
          </p:cNvSpPr>
          <p:nvPr/>
        </p:nvSpPr>
        <p:spPr bwMode="auto">
          <a:xfrm>
            <a:off x="469900" y="5803900"/>
            <a:ext cx="31527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α - cetoácidos     	  Amoníaco</a:t>
            </a:r>
            <a:r>
              <a:rPr lang="es-ES" altLang="es-AR"/>
              <a:t> </a:t>
            </a:r>
          </a:p>
        </p:txBody>
      </p:sp>
      <p:sp>
        <p:nvSpPr>
          <p:cNvPr id="35908" name="Rectángulo 68"/>
          <p:cNvSpPr>
            <a:spLocks noChangeArrowheads="1"/>
          </p:cNvSpPr>
          <p:nvPr/>
        </p:nvSpPr>
        <p:spPr bwMode="auto">
          <a:xfrm>
            <a:off x="5510213" y="5300663"/>
            <a:ext cx="108743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cs typeface="Times New Roman" pitchFamily="18" charset="0"/>
              </a:rPr>
              <a:t>Proteínas</a:t>
            </a:r>
            <a:endParaRPr lang="es-ES_tradnl" altLang="es-AR" b="1"/>
          </a:p>
        </p:txBody>
      </p:sp>
      <p:sp>
        <p:nvSpPr>
          <p:cNvPr id="35910" name="Rectángulo 70"/>
          <p:cNvSpPr>
            <a:spLocks noChangeArrowheads="1"/>
          </p:cNvSpPr>
          <p:nvPr/>
        </p:nvSpPr>
        <p:spPr bwMode="auto">
          <a:xfrm>
            <a:off x="5148263" y="5588000"/>
            <a:ext cx="282733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b="1"/>
              <a:t>Aminoácidos No esenciales </a:t>
            </a:r>
          </a:p>
        </p:txBody>
      </p:sp>
      <p:sp>
        <p:nvSpPr>
          <p:cNvPr id="35911" name="Rectángulo 71"/>
          <p:cNvSpPr>
            <a:spLocks noChangeArrowheads="1"/>
          </p:cNvSpPr>
          <p:nvPr/>
        </p:nvSpPr>
        <p:spPr bwMode="auto">
          <a:xfrm>
            <a:off x="5075238" y="5875338"/>
            <a:ext cx="32750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Constituyentes nitrogenados no</a:t>
            </a:r>
            <a:r>
              <a:rPr lang="es-ES" altLang="es-AR" b="1"/>
              <a:t> </a:t>
            </a:r>
          </a:p>
        </p:txBody>
      </p:sp>
      <p:sp>
        <p:nvSpPr>
          <p:cNvPr id="35912" name="Rectángulo 72"/>
          <p:cNvSpPr>
            <a:spLocks noChangeArrowheads="1"/>
          </p:cNvSpPr>
          <p:nvPr/>
        </p:nvSpPr>
        <p:spPr bwMode="auto">
          <a:xfrm>
            <a:off x="5003800" y="6091238"/>
            <a:ext cx="313372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Proteicos: purinas, pirimidinas </a:t>
            </a:r>
          </a:p>
        </p:txBody>
      </p:sp>
      <p:sp>
        <p:nvSpPr>
          <p:cNvPr id="35913" name="Rectángulo 73"/>
          <p:cNvSpPr>
            <a:spLocks noChangeArrowheads="1"/>
          </p:cNvSpPr>
          <p:nvPr/>
        </p:nvSpPr>
        <p:spPr bwMode="auto">
          <a:xfrm>
            <a:off x="5075238" y="6351588"/>
            <a:ext cx="13684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porfirinas, </a:t>
            </a:r>
          </a:p>
        </p:txBody>
      </p:sp>
      <p:sp>
        <p:nvSpPr>
          <p:cNvPr id="35914" name="Rectángulo 74"/>
          <p:cNvSpPr>
            <a:spLocks noChangeArrowheads="1"/>
          </p:cNvSpPr>
          <p:nvPr/>
        </p:nvSpPr>
        <p:spPr bwMode="auto">
          <a:xfrm>
            <a:off x="6175375" y="6351588"/>
            <a:ext cx="158591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b="1"/>
              <a:t>ácidos biliares</a:t>
            </a:r>
            <a:r>
              <a:rPr lang="es-ES" altLang="es-AR" b="1"/>
              <a:t> </a:t>
            </a:r>
          </a:p>
        </p:txBody>
      </p:sp>
      <p:pic>
        <p:nvPicPr>
          <p:cNvPr id="5144"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1675" y="2827338"/>
            <a:ext cx="1928813"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00578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889"/>
                                        </p:tgtEl>
                                        <p:attrNameLst>
                                          <p:attrName>style.visibility</p:attrName>
                                        </p:attrNameLst>
                                      </p:cBhvr>
                                      <p:to>
                                        <p:strVal val="visible"/>
                                      </p:to>
                                    </p:set>
                                    <p:animEffect transition="in" filter="box(in)">
                                      <p:cBhvr>
                                        <p:cTn id="7" dur="500"/>
                                        <p:tgtEl>
                                          <p:spTgt spid="358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875"/>
                                        </p:tgtEl>
                                        <p:attrNameLst>
                                          <p:attrName>style.visibility</p:attrName>
                                        </p:attrNameLst>
                                      </p:cBhvr>
                                      <p:to>
                                        <p:strVal val="visible"/>
                                      </p:to>
                                    </p:set>
                                    <p:animEffect transition="in" filter="blinds(horizontal)">
                                      <p:cBhvr>
                                        <p:cTn id="12" dur="500"/>
                                        <p:tgtEl>
                                          <p:spTgt spid="35875"/>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35885"/>
                                        </p:tgtEl>
                                        <p:attrNameLst>
                                          <p:attrName>style.visibility</p:attrName>
                                        </p:attrNameLst>
                                      </p:cBhvr>
                                      <p:to>
                                        <p:strVal val="visible"/>
                                      </p:to>
                                    </p:set>
                                    <p:anim calcmode="lin" valueType="num">
                                      <p:cBhvr additive="base">
                                        <p:cTn id="15" dur="500" fill="hold"/>
                                        <p:tgtEl>
                                          <p:spTgt spid="35885"/>
                                        </p:tgtEl>
                                        <p:attrNameLst>
                                          <p:attrName>ppt_x</p:attrName>
                                        </p:attrNameLst>
                                      </p:cBhvr>
                                      <p:tavLst>
                                        <p:tav tm="0">
                                          <p:val>
                                            <p:strVal val="#ppt_x"/>
                                          </p:val>
                                        </p:tav>
                                        <p:tav tm="100000">
                                          <p:val>
                                            <p:strVal val="#ppt_x"/>
                                          </p:val>
                                        </p:tav>
                                      </p:tavLst>
                                    </p:anim>
                                    <p:anim calcmode="lin" valueType="num">
                                      <p:cBhvr additive="base">
                                        <p:cTn id="16" dur="500" fill="hold"/>
                                        <p:tgtEl>
                                          <p:spTgt spid="35885"/>
                                        </p:tgtEl>
                                        <p:attrNameLst>
                                          <p:attrName>ppt_y</p:attrName>
                                        </p:attrNameLst>
                                      </p:cBhvr>
                                      <p:tavLst>
                                        <p:tav tm="0">
                                          <p:val>
                                            <p:strVal val="1+#ppt_h/2"/>
                                          </p:val>
                                        </p:tav>
                                        <p:tav tm="100000">
                                          <p:val>
                                            <p:strVal val="#ppt_y"/>
                                          </p:val>
                                        </p:tav>
                                      </p:tavLst>
                                    </p:anim>
                                  </p:childTnLst>
                                </p:cTn>
                              </p:par>
                              <p:par>
                                <p:cTn id="17" presetID="4" presetClass="entr" presetSubtype="16" fill="hold" grpId="1" nodeType="withEffect">
                                  <p:stCondLst>
                                    <p:cond delay="0"/>
                                  </p:stCondLst>
                                  <p:childTnLst>
                                    <p:set>
                                      <p:cBhvr>
                                        <p:cTn id="18" dur="1" fill="hold">
                                          <p:stCondLst>
                                            <p:cond delay="0"/>
                                          </p:stCondLst>
                                        </p:cTn>
                                        <p:tgtEl>
                                          <p:spTgt spid="35885"/>
                                        </p:tgtEl>
                                        <p:attrNameLst>
                                          <p:attrName>style.visibility</p:attrName>
                                        </p:attrNameLst>
                                      </p:cBhvr>
                                      <p:to>
                                        <p:strVal val="visible"/>
                                      </p:to>
                                    </p:set>
                                    <p:animEffect transition="in" filter="box(in)">
                                      <p:cBhvr>
                                        <p:cTn id="19" dur="500"/>
                                        <p:tgtEl>
                                          <p:spTgt spid="35885"/>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35887"/>
                                        </p:tgtEl>
                                        <p:attrNameLst>
                                          <p:attrName>style.visibility</p:attrName>
                                        </p:attrNameLst>
                                      </p:cBhvr>
                                      <p:to>
                                        <p:strVal val="visible"/>
                                      </p:to>
                                    </p:set>
                                    <p:animEffect transition="in" filter="box(in)">
                                      <p:cBhvr>
                                        <p:cTn id="22" dur="500"/>
                                        <p:tgtEl>
                                          <p:spTgt spid="3588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5888"/>
                                        </p:tgtEl>
                                        <p:attrNameLst>
                                          <p:attrName>style.visibility</p:attrName>
                                        </p:attrNameLst>
                                      </p:cBhvr>
                                      <p:to>
                                        <p:strVal val="visible"/>
                                      </p:to>
                                    </p:set>
                                    <p:animEffect transition="in" filter="box(in)">
                                      <p:cBhvr>
                                        <p:cTn id="27" dur="500"/>
                                        <p:tgtEl>
                                          <p:spTgt spid="3588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5894"/>
                                        </p:tgtEl>
                                        <p:attrNameLst>
                                          <p:attrName>style.visibility</p:attrName>
                                        </p:attrNameLst>
                                      </p:cBhvr>
                                      <p:to>
                                        <p:strVal val="visible"/>
                                      </p:to>
                                    </p:set>
                                    <p:animEffect transition="in" filter="blinds(horizontal)">
                                      <p:cBhvr>
                                        <p:cTn id="32" dur="500"/>
                                        <p:tgtEl>
                                          <p:spTgt spid="3589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5893"/>
                                        </p:tgtEl>
                                        <p:attrNameLst>
                                          <p:attrName>style.visibility</p:attrName>
                                        </p:attrNameLst>
                                      </p:cBhvr>
                                      <p:to>
                                        <p:strVal val="visible"/>
                                      </p:to>
                                    </p:set>
                                    <p:animEffect transition="in" filter="blinds(horizontal)">
                                      <p:cBhvr>
                                        <p:cTn id="37" dur="500"/>
                                        <p:tgtEl>
                                          <p:spTgt spid="3589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35895"/>
                                        </p:tgtEl>
                                        <p:attrNameLst>
                                          <p:attrName>style.visibility</p:attrName>
                                        </p:attrNameLst>
                                      </p:cBhvr>
                                      <p:to>
                                        <p:strVal val="visible"/>
                                      </p:to>
                                    </p:set>
                                    <p:animEffect transition="in" filter="blinds(horizontal)">
                                      <p:cBhvr>
                                        <p:cTn id="42" dur="500"/>
                                        <p:tgtEl>
                                          <p:spTgt spid="35895"/>
                                        </p:tgtEl>
                                      </p:cBhvr>
                                    </p:animEffect>
                                  </p:childTnLst>
                                </p:cTn>
                              </p:par>
                              <p:par>
                                <p:cTn id="43" presetID="2" presetClass="entr" presetSubtype="4" fill="hold" grpId="1" nodeType="withEffect">
                                  <p:stCondLst>
                                    <p:cond delay="0"/>
                                  </p:stCondLst>
                                  <p:childTnLst>
                                    <p:set>
                                      <p:cBhvr>
                                        <p:cTn id="44" dur="1" fill="hold">
                                          <p:stCondLst>
                                            <p:cond delay="0"/>
                                          </p:stCondLst>
                                        </p:cTn>
                                        <p:tgtEl>
                                          <p:spTgt spid="35887"/>
                                        </p:tgtEl>
                                        <p:attrNameLst>
                                          <p:attrName>style.visibility</p:attrName>
                                        </p:attrNameLst>
                                      </p:cBhvr>
                                      <p:to>
                                        <p:strVal val="visible"/>
                                      </p:to>
                                    </p:set>
                                    <p:anim calcmode="lin" valueType="num">
                                      <p:cBhvr additive="base">
                                        <p:cTn id="45" dur="500" fill="hold"/>
                                        <p:tgtEl>
                                          <p:spTgt spid="35887"/>
                                        </p:tgtEl>
                                        <p:attrNameLst>
                                          <p:attrName>ppt_x</p:attrName>
                                        </p:attrNameLst>
                                      </p:cBhvr>
                                      <p:tavLst>
                                        <p:tav tm="0">
                                          <p:val>
                                            <p:strVal val="#ppt_x"/>
                                          </p:val>
                                        </p:tav>
                                        <p:tav tm="100000">
                                          <p:val>
                                            <p:strVal val="#ppt_x"/>
                                          </p:val>
                                        </p:tav>
                                      </p:tavLst>
                                    </p:anim>
                                    <p:anim calcmode="lin" valueType="num">
                                      <p:cBhvr additive="base">
                                        <p:cTn id="46" dur="500" fill="hold"/>
                                        <p:tgtEl>
                                          <p:spTgt spid="35887"/>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5900"/>
                                        </p:tgtEl>
                                        <p:attrNameLst>
                                          <p:attrName>style.visibility</p:attrName>
                                        </p:attrNameLst>
                                      </p:cBhvr>
                                      <p:to>
                                        <p:strVal val="visible"/>
                                      </p:to>
                                    </p:set>
                                    <p:animEffect transition="in" filter="checkerboard(across)">
                                      <p:cBhvr>
                                        <p:cTn id="51" dur="500"/>
                                        <p:tgtEl>
                                          <p:spTgt spid="35900"/>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35903"/>
                                        </p:tgtEl>
                                        <p:attrNameLst>
                                          <p:attrName>style.visibility</p:attrName>
                                        </p:attrNameLst>
                                      </p:cBhvr>
                                      <p:to>
                                        <p:strVal val="visible"/>
                                      </p:to>
                                    </p:set>
                                    <p:animEffect transition="in" filter="blinds(horizontal)">
                                      <p:cBhvr>
                                        <p:cTn id="56" dur="500"/>
                                        <p:tgtEl>
                                          <p:spTgt spid="3590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grpId="1" nodeType="clickEffect">
                                  <p:stCondLst>
                                    <p:cond delay="0"/>
                                  </p:stCondLst>
                                  <p:childTnLst>
                                    <p:set>
                                      <p:cBhvr>
                                        <p:cTn id="60" dur="1" fill="hold">
                                          <p:stCondLst>
                                            <p:cond delay="0"/>
                                          </p:stCondLst>
                                        </p:cTn>
                                        <p:tgtEl>
                                          <p:spTgt spid="35903"/>
                                        </p:tgtEl>
                                        <p:attrNameLst>
                                          <p:attrName>style.visibility</p:attrName>
                                        </p:attrNameLst>
                                      </p:cBhvr>
                                      <p:to>
                                        <p:strVal val="visible"/>
                                      </p:to>
                                    </p:set>
                                    <p:animEffect transition="in" filter="blinds(horizontal)">
                                      <p:cBhvr>
                                        <p:cTn id="61" dur="500"/>
                                        <p:tgtEl>
                                          <p:spTgt spid="3590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5902"/>
                                        </p:tgtEl>
                                        <p:attrNameLst>
                                          <p:attrName>style.visibility</p:attrName>
                                        </p:attrNameLst>
                                      </p:cBhvr>
                                      <p:to>
                                        <p:strVal val="visible"/>
                                      </p:to>
                                    </p:set>
                                    <p:animEffect transition="in" filter="blinds(horizontal)">
                                      <p:cBhvr>
                                        <p:cTn id="64" dur="500"/>
                                        <p:tgtEl>
                                          <p:spTgt spid="35902"/>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5901"/>
                                        </p:tgtEl>
                                        <p:attrNameLst>
                                          <p:attrName>style.visibility</p:attrName>
                                        </p:attrNameLst>
                                      </p:cBhvr>
                                      <p:to>
                                        <p:strVal val="visible"/>
                                      </p:to>
                                    </p:set>
                                    <p:animEffect transition="in" filter="blinds(horizontal)">
                                      <p:cBhvr>
                                        <p:cTn id="67" dur="500"/>
                                        <p:tgtEl>
                                          <p:spTgt spid="35901"/>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35905"/>
                                        </p:tgtEl>
                                        <p:attrNameLst>
                                          <p:attrName>style.visibility</p:attrName>
                                        </p:attrNameLst>
                                      </p:cBhvr>
                                      <p:to>
                                        <p:strVal val="visible"/>
                                      </p:to>
                                    </p:set>
                                    <p:animEffect transition="in" filter="blinds(horizontal)">
                                      <p:cBhvr>
                                        <p:cTn id="70" dur="500"/>
                                        <p:tgtEl>
                                          <p:spTgt spid="35905"/>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3" presetClass="entr" presetSubtype="10" fill="hold" grpId="1" nodeType="clickEffect">
                                  <p:stCondLst>
                                    <p:cond delay="0"/>
                                  </p:stCondLst>
                                  <p:childTnLst>
                                    <p:set>
                                      <p:cBhvr>
                                        <p:cTn id="74" dur="1" fill="hold">
                                          <p:stCondLst>
                                            <p:cond delay="0"/>
                                          </p:stCondLst>
                                        </p:cTn>
                                        <p:tgtEl>
                                          <p:spTgt spid="35902"/>
                                        </p:tgtEl>
                                        <p:attrNameLst>
                                          <p:attrName>style.visibility</p:attrName>
                                        </p:attrNameLst>
                                      </p:cBhvr>
                                      <p:to>
                                        <p:strVal val="visible"/>
                                      </p:to>
                                    </p:set>
                                    <p:animEffect transition="in" filter="blinds(horizontal)">
                                      <p:cBhvr>
                                        <p:cTn id="75" dur="500"/>
                                        <p:tgtEl>
                                          <p:spTgt spid="35902"/>
                                        </p:tgtEl>
                                      </p:cBhvr>
                                    </p:animEffect>
                                  </p:childTnLst>
                                </p:cTn>
                              </p:par>
                              <p:par>
                                <p:cTn id="76" presetID="3" presetClass="entr" presetSubtype="10" fill="hold" grpId="1" nodeType="withEffect">
                                  <p:stCondLst>
                                    <p:cond delay="0"/>
                                  </p:stCondLst>
                                  <p:childTnLst>
                                    <p:set>
                                      <p:cBhvr>
                                        <p:cTn id="77" dur="1" fill="hold">
                                          <p:stCondLst>
                                            <p:cond delay="0"/>
                                          </p:stCondLst>
                                        </p:cTn>
                                        <p:tgtEl>
                                          <p:spTgt spid="35901"/>
                                        </p:tgtEl>
                                        <p:attrNameLst>
                                          <p:attrName>style.visibility</p:attrName>
                                        </p:attrNameLst>
                                      </p:cBhvr>
                                      <p:to>
                                        <p:strVal val="visible"/>
                                      </p:to>
                                    </p:set>
                                    <p:animEffect transition="in" filter="blinds(horizontal)">
                                      <p:cBhvr>
                                        <p:cTn id="78" dur="500"/>
                                        <p:tgtEl>
                                          <p:spTgt spid="35901"/>
                                        </p:tgtEl>
                                      </p:cBhvr>
                                    </p:animEffect>
                                  </p:childTnLst>
                                </p:cTn>
                              </p:par>
                              <p:par>
                                <p:cTn id="79" presetID="3" presetClass="entr" presetSubtype="10" fill="hold" grpId="1" nodeType="withEffect">
                                  <p:stCondLst>
                                    <p:cond delay="0"/>
                                  </p:stCondLst>
                                  <p:childTnLst>
                                    <p:set>
                                      <p:cBhvr>
                                        <p:cTn id="80" dur="1" fill="hold">
                                          <p:stCondLst>
                                            <p:cond delay="0"/>
                                          </p:stCondLst>
                                        </p:cTn>
                                        <p:tgtEl>
                                          <p:spTgt spid="35905"/>
                                        </p:tgtEl>
                                        <p:attrNameLst>
                                          <p:attrName>style.visibility</p:attrName>
                                        </p:attrNameLst>
                                      </p:cBhvr>
                                      <p:to>
                                        <p:strVal val="visible"/>
                                      </p:to>
                                    </p:set>
                                    <p:animEffect transition="in" filter="blinds(horizontal)">
                                      <p:cBhvr>
                                        <p:cTn id="81" dur="500"/>
                                        <p:tgtEl>
                                          <p:spTgt spid="35905"/>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35908"/>
                                        </p:tgtEl>
                                        <p:attrNameLst>
                                          <p:attrName>style.visibility</p:attrName>
                                        </p:attrNameLst>
                                      </p:cBhvr>
                                      <p:to>
                                        <p:strVal val="visible"/>
                                      </p:to>
                                    </p:set>
                                    <p:animEffect transition="in" filter="blinds(horizontal)">
                                      <p:cBhvr>
                                        <p:cTn id="84" dur="500"/>
                                        <p:tgtEl>
                                          <p:spTgt spid="35908"/>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3" presetClass="entr" presetSubtype="10" fill="hold" grpId="0" nodeType="clickEffect">
                                  <p:stCondLst>
                                    <p:cond delay="0"/>
                                  </p:stCondLst>
                                  <p:childTnLst>
                                    <p:set>
                                      <p:cBhvr>
                                        <p:cTn id="88" dur="1" fill="hold">
                                          <p:stCondLst>
                                            <p:cond delay="0"/>
                                          </p:stCondLst>
                                        </p:cTn>
                                        <p:tgtEl>
                                          <p:spTgt spid="35910"/>
                                        </p:tgtEl>
                                        <p:attrNameLst>
                                          <p:attrName>style.visibility</p:attrName>
                                        </p:attrNameLst>
                                      </p:cBhvr>
                                      <p:to>
                                        <p:strVal val="visible"/>
                                      </p:to>
                                    </p:set>
                                    <p:animEffect transition="in" filter="blinds(horizontal)">
                                      <p:cBhvr>
                                        <p:cTn id="89" dur="500"/>
                                        <p:tgtEl>
                                          <p:spTgt spid="35910"/>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3" presetClass="entr" presetSubtype="10" fill="hold" grpId="0" nodeType="clickEffect">
                                  <p:stCondLst>
                                    <p:cond delay="0"/>
                                  </p:stCondLst>
                                  <p:childTnLst>
                                    <p:set>
                                      <p:cBhvr>
                                        <p:cTn id="93" dur="1" fill="hold">
                                          <p:stCondLst>
                                            <p:cond delay="0"/>
                                          </p:stCondLst>
                                        </p:cTn>
                                        <p:tgtEl>
                                          <p:spTgt spid="35911"/>
                                        </p:tgtEl>
                                        <p:attrNameLst>
                                          <p:attrName>style.visibility</p:attrName>
                                        </p:attrNameLst>
                                      </p:cBhvr>
                                      <p:to>
                                        <p:strVal val="visible"/>
                                      </p:to>
                                    </p:set>
                                    <p:animEffect transition="in" filter="blinds(horizontal)">
                                      <p:cBhvr>
                                        <p:cTn id="94" dur="500"/>
                                        <p:tgtEl>
                                          <p:spTgt spid="35911"/>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3" presetClass="entr" presetSubtype="10" fill="hold" grpId="0" nodeType="clickEffect">
                                  <p:stCondLst>
                                    <p:cond delay="0"/>
                                  </p:stCondLst>
                                  <p:childTnLst>
                                    <p:set>
                                      <p:cBhvr>
                                        <p:cTn id="98" dur="1" fill="hold">
                                          <p:stCondLst>
                                            <p:cond delay="0"/>
                                          </p:stCondLst>
                                        </p:cTn>
                                        <p:tgtEl>
                                          <p:spTgt spid="35912"/>
                                        </p:tgtEl>
                                        <p:attrNameLst>
                                          <p:attrName>style.visibility</p:attrName>
                                        </p:attrNameLst>
                                      </p:cBhvr>
                                      <p:to>
                                        <p:strVal val="visible"/>
                                      </p:to>
                                    </p:set>
                                    <p:animEffect transition="in" filter="blinds(horizontal)">
                                      <p:cBhvr>
                                        <p:cTn id="99" dur="500"/>
                                        <p:tgtEl>
                                          <p:spTgt spid="35912"/>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3" presetClass="entr" presetSubtype="10" fill="hold" grpId="0" nodeType="clickEffect">
                                  <p:stCondLst>
                                    <p:cond delay="0"/>
                                  </p:stCondLst>
                                  <p:childTnLst>
                                    <p:set>
                                      <p:cBhvr>
                                        <p:cTn id="103" dur="1" fill="hold">
                                          <p:stCondLst>
                                            <p:cond delay="0"/>
                                          </p:stCondLst>
                                        </p:cTn>
                                        <p:tgtEl>
                                          <p:spTgt spid="35913"/>
                                        </p:tgtEl>
                                        <p:attrNameLst>
                                          <p:attrName>style.visibility</p:attrName>
                                        </p:attrNameLst>
                                      </p:cBhvr>
                                      <p:to>
                                        <p:strVal val="visible"/>
                                      </p:to>
                                    </p:set>
                                    <p:animEffect transition="in" filter="blinds(horizontal)">
                                      <p:cBhvr>
                                        <p:cTn id="104" dur="500"/>
                                        <p:tgtEl>
                                          <p:spTgt spid="35913"/>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3" presetClass="entr" presetSubtype="10" fill="hold" grpId="0" nodeType="clickEffect">
                                  <p:stCondLst>
                                    <p:cond delay="0"/>
                                  </p:stCondLst>
                                  <p:childTnLst>
                                    <p:set>
                                      <p:cBhvr>
                                        <p:cTn id="108" dur="1" fill="hold">
                                          <p:stCondLst>
                                            <p:cond delay="0"/>
                                          </p:stCondLst>
                                        </p:cTn>
                                        <p:tgtEl>
                                          <p:spTgt spid="35914"/>
                                        </p:tgtEl>
                                        <p:attrNameLst>
                                          <p:attrName>style.visibility</p:attrName>
                                        </p:attrNameLst>
                                      </p:cBhvr>
                                      <p:to>
                                        <p:strVal val="visible"/>
                                      </p:to>
                                    </p:set>
                                    <p:animEffect transition="in" filter="blinds(horizontal)">
                                      <p:cBhvr>
                                        <p:cTn id="109" dur="500"/>
                                        <p:tgtEl>
                                          <p:spTgt spid="35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75" grpId="0" animBg="1"/>
      <p:bldP spid="35885" grpId="0" animBg="1"/>
      <p:bldP spid="35885" grpId="1" animBg="1"/>
      <p:bldP spid="35887" grpId="0" animBg="1"/>
      <p:bldP spid="35887" grpId="1" animBg="1"/>
      <p:bldP spid="35888" grpId="0" animBg="1"/>
      <p:bldP spid="35889" grpId="0" animBg="1"/>
      <p:bldP spid="35893" grpId="0" animBg="1"/>
      <p:bldP spid="35894" grpId="0" animBg="1"/>
      <p:bldP spid="35900" grpId="0" animBg="1"/>
      <p:bldP spid="35902" grpId="0" animBg="1"/>
      <p:bldP spid="35902" grpId="1" animBg="1"/>
      <p:bldP spid="35901" grpId="0" animBg="1"/>
      <p:bldP spid="35901" grpId="1" animBg="1"/>
      <p:bldP spid="35903" grpId="0" animBg="1"/>
      <p:bldP spid="35903" grpId="1" animBg="1"/>
      <p:bldP spid="35905" grpId="0"/>
      <p:bldP spid="35905" grpId="1"/>
      <p:bldP spid="35908" grpId="0"/>
      <p:bldP spid="35910" grpId="0"/>
      <p:bldP spid="35911" grpId="0"/>
      <p:bldP spid="35912" grpId="0"/>
      <p:bldP spid="35913" grpId="0"/>
      <p:bldP spid="359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8" name="Cuadro de texto 14"/>
          <p:cNvSpPr txBox="1">
            <a:spLocks noChangeArrowheads="1"/>
          </p:cNvSpPr>
          <p:nvPr/>
        </p:nvSpPr>
        <p:spPr bwMode="auto">
          <a:xfrm>
            <a:off x="4211638" y="3644900"/>
            <a:ext cx="647700" cy="314325"/>
          </a:xfrm>
          <a:prstGeom prst="rect">
            <a:avLst/>
          </a:prstGeom>
          <a:blipFill dpi="0" rotWithShape="1">
            <a:blip r:embed="rId2"/>
            <a:srcRect/>
            <a:tile tx="0" ty="0" sx="100000" sy="100000" flip="none" algn="tl"/>
          </a:blipFill>
          <a:ln w="9525">
            <a:solidFill>
              <a:schemeClr val="bg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400" b="1"/>
              <a:t>GDH</a:t>
            </a:r>
          </a:p>
        </p:txBody>
      </p:sp>
      <p:sp>
        <p:nvSpPr>
          <p:cNvPr id="93186" name="Rectángulo 2"/>
          <p:cNvSpPr>
            <a:spLocks noGrp="1" noChangeArrowheads="1"/>
          </p:cNvSpPr>
          <p:nvPr>
            <p:ph type="title"/>
          </p:nvPr>
        </p:nvSpPr>
        <p:spPr>
          <a:xfrm>
            <a:off x="468313" y="260350"/>
            <a:ext cx="8351837" cy="1368425"/>
          </a:xfrm>
          <a:solidFill>
            <a:srgbClr val="663300"/>
          </a:solidFill>
          <a:ln>
            <a:solidFill>
              <a:schemeClr val="tx1"/>
            </a:solidFill>
            <a:miter lim="800000"/>
            <a:headEnd/>
            <a:tailEnd/>
          </a:ln>
        </p:spPr>
        <p:txBody>
          <a:bodyPr/>
          <a:lstStyle/>
          <a:p>
            <a:pPr eaLnBrk="1" hangingPunct="1"/>
            <a:r>
              <a:rPr lang="es-ES" altLang="es-AR" sz="2800" b="1" smtClean="0">
                <a:solidFill>
                  <a:schemeClr val="bg1"/>
                </a:solidFill>
              </a:rPr>
              <a:t>TRANSDESAMINACION</a:t>
            </a:r>
            <a:r>
              <a:rPr lang="es-ES" altLang="es-AR" b="1" smtClean="0">
                <a:solidFill>
                  <a:schemeClr val="bg1"/>
                </a:solidFill>
              </a:rPr>
              <a:t/>
            </a:r>
            <a:br>
              <a:rPr lang="es-ES" altLang="es-AR" b="1" smtClean="0">
                <a:solidFill>
                  <a:schemeClr val="bg1"/>
                </a:solidFill>
              </a:rPr>
            </a:br>
            <a:r>
              <a:rPr lang="es-ES_tradnl" altLang="es-AR" sz="2000" b="1" smtClean="0">
                <a:solidFill>
                  <a:schemeClr val="bg1"/>
                </a:solidFill>
              </a:rPr>
              <a:t>Es el mecanismo general de desaminación de los aminoácidos, resultante del acoplamiento de las dos enzimas: </a:t>
            </a:r>
            <a:r>
              <a:rPr lang="es-ES_tradnl" altLang="es-AR" sz="2000" b="1" i="1" smtClean="0">
                <a:solidFill>
                  <a:schemeClr val="bg1"/>
                </a:solidFill>
              </a:rPr>
              <a:t>transaminasa</a:t>
            </a:r>
            <a:r>
              <a:rPr lang="es-ES_tradnl" altLang="es-AR" sz="2000" b="1" smtClean="0">
                <a:solidFill>
                  <a:schemeClr val="bg1"/>
                </a:solidFill>
              </a:rPr>
              <a:t> y </a:t>
            </a:r>
            <a:r>
              <a:rPr lang="es-ES_tradnl" altLang="es-AR" sz="2000" b="1" i="1" smtClean="0">
                <a:solidFill>
                  <a:schemeClr val="bg1"/>
                </a:solidFill>
              </a:rPr>
              <a:t>glutámico deshidrogenasa</a:t>
            </a:r>
            <a:endParaRPr lang="es-ES" altLang="es-AR" sz="2000" b="1" smtClean="0">
              <a:solidFill>
                <a:schemeClr val="bg1"/>
              </a:solidFill>
            </a:endParaRPr>
          </a:p>
        </p:txBody>
      </p:sp>
      <p:sp>
        <p:nvSpPr>
          <p:cNvPr id="93188" name="Cuadro de texto 4" descr="25%"/>
          <p:cNvSpPr txBox="1">
            <a:spLocks noChangeArrowheads="1"/>
          </p:cNvSpPr>
          <p:nvPr/>
        </p:nvSpPr>
        <p:spPr bwMode="auto">
          <a:xfrm>
            <a:off x="755650" y="1844675"/>
            <a:ext cx="2735263" cy="406400"/>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TRANSAMINACION</a:t>
            </a:r>
          </a:p>
        </p:txBody>
      </p:sp>
      <p:sp>
        <p:nvSpPr>
          <p:cNvPr id="93189" name="Cuadro de texto 5" descr="25%"/>
          <p:cNvSpPr txBox="1">
            <a:spLocks noChangeArrowheads="1"/>
          </p:cNvSpPr>
          <p:nvPr/>
        </p:nvSpPr>
        <p:spPr bwMode="auto">
          <a:xfrm>
            <a:off x="4932363" y="1844675"/>
            <a:ext cx="2735262" cy="711200"/>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DESAMINACION OXIDATIVA</a:t>
            </a:r>
          </a:p>
        </p:txBody>
      </p:sp>
      <p:sp>
        <p:nvSpPr>
          <p:cNvPr id="93190" name="Autoforma 6"/>
          <p:cNvSpPr>
            <a:spLocks noChangeArrowheads="1"/>
          </p:cNvSpPr>
          <p:nvPr/>
        </p:nvSpPr>
        <p:spPr bwMode="auto">
          <a:xfrm>
            <a:off x="4643438" y="4652963"/>
            <a:ext cx="215900" cy="1439862"/>
          </a:xfrm>
          <a:prstGeom prst="downArrow">
            <a:avLst>
              <a:gd name="adj1" fmla="val 50000"/>
              <a:gd name="adj2" fmla="val 166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3191" name="Cuadro de texto 7"/>
          <p:cNvSpPr txBox="1">
            <a:spLocks noChangeArrowheads="1"/>
          </p:cNvSpPr>
          <p:nvPr/>
        </p:nvSpPr>
        <p:spPr bwMode="auto">
          <a:xfrm>
            <a:off x="2916238" y="6165850"/>
            <a:ext cx="3889375" cy="376238"/>
          </a:xfrm>
          <a:prstGeom prst="rect">
            <a:avLst/>
          </a:prstGeom>
          <a:solidFill>
            <a:srgbClr val="663300"/>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ELIMACION DEL GRUPO AMINO</a:t>
            </a:r>
          </a:p>
        </p:txBody>
      </p:sp>
      <p:sp>
        <p:nvSpPr>
          <p:cNvPr id="93192" name="Cuadro de texto 8" descr="25%"/>
          <p:cNvSpPr txBox="1">
            <a:spLocks noChangeArrowheads="1"/>
          </p:cNvSpPr>
          <p:nvPr/>
        </p:nvSpPr>
        <p:spPr bwMode="auto">
          <a:xfrm>
            <a:off x="323850" y="3068638"/>
            <a:ext cx="1727200" cy="376237"/>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Aminoácido</a:t>
            </a:r>
          </a:p>
        </p:txBody>
      </p:sp>
      <p:sp>
        <p:nvSpPr>
          <p:cNvPr id="93193" name="Cuadro de texto 9" descr="25%"/>
          <p:cNvSpPr txBox="1">
            <a:spLocks noChangeArrowheads="1"/>
          </p:cNvSpPr>
          <p:nvPr/>
        </p:nvSpPr>
        <p:spPr bwMode="auto">
          <a:xfrm>
            <a:off x="2411413" y="3068638"/>
            <a:ext cx="2160587" cy="376237"/>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latin typeface="Symbol" pitchFamily="18" charset="2"/>
              </a:rPr>
              <a:t>a-</a:t>
            </a:r>
            <a:r>
              <a:rPr lang="es-ES" altLang="es-AR" b="1"/>
              <a:t>cetoglutarato</a:t>
            </a:r>
            <a:endParaRPr lang="es-ES" altLang="es-AR" b="1">
              <a:latin typeface="Symbol" pitchFamily="18" charset="2"/>
            </a:endParaRPr>
          </a:p>
        </p:txBody>
      </p:sp>
      <p:sp>
        <p:nvSpPr>
          <p:cNvPr id="93194" name="Cuadro de texto 10" descr="25%"/>
          <p:cNvSpPr txBox="1">
            <a:spLocks noChangeArrowheads="1"/>
          </p:cNvSpPr>
          <p:nvPr/>
        </p:nvSpPr>
        <p:spPr bwMode="auto">
          <a:xfrm>
            <a:off x="2700338" y="4076700"/>
            <a:ext cx="1871662"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Glutamato</a:t>
            </a:r>
          </a:p>
        </p:txBody>
      </p:sp>
      <p:sp>
        <p:nvSpPr>
          <p:cNvPr id="93195" name="Cuadro de texto 11" descr="25%"/>
          <p:cNvSpPr txBox="1">
            <a:spLocks noChangeArrowheads="1"/>
          </p:cNvSpPr>
          <p:nvPr/>
        </p:nvSpPr>
        <p:spPr bwMode="auto">
          <a:xfrm>
            <a:off x="323850" y="4076700"/>
            <a:ext cx="1800225"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latin typeface="Symbol" pitchFamily="18" charset="2"/>
              </a:rPr>
              <a:t>a-</a:t>
            </a:r>
            <a:r>
              <a:rPr lang="es-ES" altLang="es-AR" b="1"/>
              <a:t>cetoácido</a:t>
            </a:r>
            <a:endParaRPr lang="es-ES" altLang="es-AR" b="1">
              <a:latin typeface="Symbol" pitchFamily="18" charset="2"/>
            </a:endParaRPr>
          </a:p>
        </p:txBody>
      </p:sp>
      <p:sp>
        <p:nvSpPr>
          <p:cNvPr id="93196" name="Cuadro de texto 12" descr="25%"/>
          <p:cNvSpPr txBox="1">
            <a:spLocks noChangeArrowheads="1"/>
          </p:cNvSpPr>
          <p:nvPr/>
        </p:nvSpPr>
        <p:spPr bwMode="auto">
          <a:xfrm>
            <a:off x="5435600" y="3141663"/>
            <a:ext cx="1439863" cy="376237"/>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NADH + H</a:t>
            </a:r>
            <a:r>
              <a:rPr lang="es-ES" altLang="es-AR" b="1" baseline="30000"/>
              <a:t>+</a:t>
            </a:r>
            <a:endParaRPr lang="es-ES" altLang="es-AR" b="1"/>
          </a:p>
        </p:txBody>
      </p:sp>
      <p:sp>
        <p:nvSpPr>
          <p:cNvPr id="93197" name="Cuadro de texto 13" descr="25%"/>
          <p:cNvSpPr txBox="1">
            <a:spLocks noChangeArrowheads="1"/>
          </p:cNvSpPr>
          <p:nvPr/>
        </p:nvSpPr>
        <p:spPr bwMode="auto">
          <a:xfrm>
            <a:off x="5580063" y="3933825"/>
            <a:ext cx="936625"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NAD</a:t>
            </a:r>
            <a:r>
              <a:rPr lang="es-ES" altLang="es-AR" b="1" baseline="30000"/>
              <a:t>+</a:t>
            </a:r>
            <a:endParaRPr lang="es-ES" altLang="es-AR" b="1"/>
          </a:p>
        </p:txBody>
      </p:sp>
      <p:sp>
        <p:nvSpPr>
          <p:cNvPr id="93199" name="Autoforma 15"/>
          <p:cNvSpPr>
            <a:spLocks noChangeArrowheads="1"/>
          </p:cNvSpPr>
          <p:nvPr/>
        </p:nvSpPr>
        <p:spPr bwMode="auto">
          <a:xfrm>
            <a:off x="2124075" y="3500438"/>
            <a:ext cx="144463" cy="576262"/>
          </a:xfrm>
          <a:prstGeom prst="curvedLeftArrow">
            <a:avLst>
              <a:gd name="adj1" fmla="val 79780"/>
              <a:gd name="adj2" fmla="val 15956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3200" name="Autoforma 16"/>
          <p:cNvSpPr>
            <a:spLocks noChangeArrowheads="1"/>
          </p:cNvSpPr>
          <p:nvPr/>
        </p:nvSpPr>
        <p:spPr bwMode="auto">
          <a:xfrm>
            <a:off x="2339975" y="3500438"/>
            <a:ext cx="144463" cy="649287"/>
          </a:xfrm>
          <a:prstGeom prst="curvedRightArrow">
            <a:avLst>
              <a:gd name="adj1" fmla="val 89890"/>
              <a:gd name="adj2" fmla="val 17977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3202" name="Autoforma 18"/>
          <p:cNvSpPr>
            <a:spLocks noChangeArrowheads="1"/>
          </p:cNvSpPr>
          <p:nvPr/>
        </p:nvSpPr>
        <p:spPr bwMode="auto">
          <a:xfrm rot="10448091">
            <a:off x="4792663" y="3282950"/>
            <a:ext cx="209550" cy="938213"/>
          </a:xfrm>
          <a:prstGeom prst="curvedRightArrow">
            <a:avLst>
              <a:gd name="adj1" fmla="val 89546"/>
              <a:gd name="adj2" fmla="val 179091"/>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3203" name="Autoforma 19"/>
          <p:cNvSpPr>
            <a:spLocks noChangeArrowheads="1"/>
          </p:cNvSpPr>
          <p:nvPr/>
        </p:nvSpPr>
        <p:spPr bwMode="auto">
          <a:xfrm rot="10800000">
            <a:off x="5105400" y="3284538"/>
            <a:ext cx="185738" cy="936625"/>
          </a:xfrm>
          <a:prstGeom prst="curvedLeftArrow">
            <a:avLst>
              <a:gd name="adj1" fmla="val 100854"/>
              <a:gd name="adj2" fmla="val 20170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3204" name="Cuadro de texto 20"/>
          <p:cNvSpPr txBox="1">
            <a:spLocks noChangeArrowheads="1"/>
          </p:cNvSpPr>
          <p:nvPr/>
        </p:nvSpPr>
        <p:spPr bwMode="auto">
          <a:xfrm>
            <a:off x="7524750" y="3141663"/>
            <a:ext cx="863600" cy="406400"/>
          </a:xfrm>
          <a:prstGeom prst="rect">
            <a:avLst/>
          </a:prstGeom>
          <a:solidFill>
            <a:srgbClr val="663300"/>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solidFill>
                  <a:schemeClr val="bg1"/>
                </a:solidFill>
              </a:rPr>
              <a:t>NH</a:t>
            </a:r>
            <a:r>
              <a:rPr lang="es-ES" altLang="es-AR" sz="2000" b="1" baseline="-25000">
                <a:solidFill>
                  <a:schemeClr val="bg1"/>
                </a:solidFill>
              </a:rPr>
              <a:t>4</a:t>
            </a:r>
            <a:r>
              <a:rPr lang="es-ES" altLang="es-AR" sz="2000" b="1" baseline="30000">
                <a:solidFill>
                  <a:schemeClr val="bg1"/>
                </a:solidFill>
              </a:rPr>
              <a:t>+</a:t>
            </a:r>
            <a:endParaRPr lang="es-ES" altLang="es-AR" sz="2000" b="1">
              <a:solidFill>
                <a:schemeClr val="bg1"/>
              </a:solidFill>
            </a:endParaRPr>
          </a:p>
        </p:txBody>
      </p:sp>
      <p:sp>
        <p:nvSpPr>
          <p:cNvPr id="93205" name="Cuadro de texto 21"/>
          <p:cNvSpPr txBox="1">
            <a:spLocks noChangeArrowheads="1"/>
          </p:cNvSpPr>
          <p:nvPr/>
        </p:nvSpPr>
        <p:spPr bwMode="auto">
          <a:xfrm>
            <a:off x="7019925" y="3213100"/>
            <a:ext cx="288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a:t>+</a:t>
            </a:r>
          </a:p>
        </p:txBody>
      </p:sp>
    </p:spTree>
    <p:extLst>
      <p:ext uri="{BB962C8B-B14F-4D97-AF65-F5344CB8AC3E}">
        <p14:creationId xmlns:p14="http://schemas.microsoft.com/office/powerpoint/2010/main" val="1961231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3186"/>
                                        </p:tgtEl>
                                        <p:attrNameLst>
                                          <p:attrName>style.visibility</p:attrName>
                                        </p:attrNameLst>
                                      </p:cBhvr>
                                      <p:to>
                                        <p:strVal val="visible"/>
                                      </p:to>
                                    </p:set>
                                    <p:animEffect transition="in" filter="fade">
                                      <p:cBhvr>
                                        <p:cTn id="7" dur="800" decel="100000"/>
                                        <p:tgtEl>
                                          <p:spTgt spid="93186"/>
                                        </p:tgtEl>
                                      </p:cBhvr>
                                    </p:animEffect>
                                    <p:anim calcmode="lin" valueType="num">
                                      <p:cBhvr>
                                        <p:cTn id="8" dur="800" decel="100000" fill="hold"/>
                                        <p:tgtEl>
                                          <p:spTgt spid="93186"/>
                                        </p:tgtEl>
                                        <p:attrNameLst>
                                          <p:attrName>style.rotation</p:attrName>
                                        </p:attrNameLst>
                                      </p:cBhvr>
                                      <p:tavLst>
                                        <p:tav tm="0">
                                          <p:val>
                                            <p:fltVal val="-90"/>
                                          </p:val>
                                        </p:tav>
                                        <p:tav tm="100000">
                                          <p:val>
                                            <p:fltVal val="0"/>
                                          </p:val>
                                        </p:tav>
                                      </p:tavLst>
                                    </p:anim>
                                    <p:anim calcmode="lin" valueType="num">
                                      <p:cBhvr>
                                        <p:cTn id="9" dur="800" decel="100000" fill="hold"/>
                                        <p:tgtEl>
                                          <p:spTgt spid="93186"/>
                                        </p:tgtEl>
                                        <p:attrNameLst>
                                          <p:attrName>ppt_x</p:attrName>
                                        </p:attrNameLst>
                                      </p:cBhvr>
                                      <p:tavLst>
                                        <p:tav tm="0">
                                          <p:val>
                                            <p:strVal val="#ppt_x+0.4"/>
                                          </p:val>
                                        </p:tav>
                                        <p:tav tm="100000">
                                          <p:val>
                                            <p:strVal val="#ppt_x-0.05"/>
                                          </p:val>
                                        </p:tav>
                                      </p:tavLst>
                                    </p:anim>
                                    <p:anim calcmode="lin" valueType="num">
                                      <p:cBhvr>
                                        <p:cTn id="10" dur="800" decel="100000" fill="hold"/>
                                        <p:tgtEl>
                                          <p:spTgt spid="9318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318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318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3188"/>
                                        </p:tgtEl>
                                        <p:attrNameLst>
                                          <p:attrName>style.visibility</p:attrName>
                                        </p:attrNameLst>
                                      </p:cBhvr>
                                      <p:to>
                                        <p:strVal val="visible"/>
                                      </p:to>
                                    </p:set>
                                    <p:animEffect transition="in" filter="box(in)">
                                      <p:cBhvr>
                                        <p:cTn id="17" dur="500"/>
                                        <p:tgtEl>
                                          <p:spTgt spid="9318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93189"/>
                                        </p:tgtEl>
                                        <p:attrNameLst>
                                          <p:attrName>style.visibility</p:attrName>
                                        </p:attrNameLst>
                                      </p:cBhvr>
                                      <p:to>
                                        <p:strVal val="visible"/>
                                      </p:to>
                                    </p:set>
                                    <p:animEffect transition="in" filter="box(in)">
                                      <p:cBhvr>
                                        <p:cTn id="20" dur="500"/>
                                        <p:tgtEl>
                                          <p:spTgt spid="9318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93192"/>
                                        </p:tgtEl>
                                        <p:attrNameLst>
                                          <p:attrName>style.visibility</p:attrName>
                                        </p:attrNameLst>
                                      </p:cBhvr>
                                      <p:to>
                                        <p:strVal val="visible"/>
                                      </p:to>
                                    </p:set>
                                    <p:animEffect transition="in" filter="blinds(horizontal)">
                                      <p:cBhvr>
                                        <p:cTn id="25" dur="500"/>
                                        <p:tgtEl>
                                          <p:spTgt spid="9319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93193"/>
                                        </p:tgtEl>
                                        <p:attrNameLst>
                                          <p:attrName>style.visibility</p:attrName>
                                        </p:attrNameLst>
                                      </p:cBhvr>
                                      <p:to>
                                        <p:strVal val="visible"/>
                                      </p:to>
                                    </p:set>
                                    <p:animEffect transition="in" filter="blinds(horizontal)">
                                      <p:cBhvr>
                                        <p:cTn id="28" dur="500"/>
                                        <p:tgtEl>
                                          <p:spTgt spid="9319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93199"/>
                                        </p:tgtEl>
                                        <p:attrNameLst>
                                          <p:attrName>style.visibility</p:attrName>
                                        </p:attrNameLst>
                                      </p:cBhvr>
                                      <p:to>
                                        <p:strVal val="visible"/>
                                      </p:to>
                                    </p:set>
                                    <p:animEffect transition="in" filter="blinds(horizontal)">
                                      <p:cBhvr>
                                        <p:cTn id="31" dur="500"/>
                                        <p:tgtEl>
                                          <p:spTgt spid="93199"/>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93200"/>
                                        </p:tgtEl>
                                        <p:attrNameLst>
                                          <p:attrName>style.visibility</p:attrName>
                                        </p:attrNameLst>
                                      </p:cBhvr>
                                      <p:to>
                                        <p:strVal val="visible"/>
                                      </p:to>
                                    </p:set>
                                    <p:animEffect transition="in" filter="blinds(horizontal)">
                                      <p:cBhvr>
                                        <p:cTn id="34" dur="500"/>
                                        <p:tgtEl>
                                          <p:spTgt spid="93200"/>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93195"/>
                                        </p:tgtEl>
                                        <p:attrNameLst>
                                          <p:attrName>style.visibility</p:attrName>
                                        </p:attrNameLst>
                                      </p:cBhvr>
                                      <p:to>
                                        <p:strVal val="visible"/>
                                      </p:to>
                                    </p:set>
                                    <p:animEffect transition="in" filter="blinds(horizontal)">
                                      <p:cBhvr>
                                        <p:cTn id="37" dur="500"/>
                                        <p:tgtEl>
                                          <p:spTgt spid="9319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93194"/>
                                        </p:tgtEl>
                                        <p:attrNameLst>
                                          <p:attrName>style.visibility</p:attrName>
                                        </p:attrNameLst>
                                      </p:cBhvr>
                                      <p:to>
                                        <p:strVal val="visible"/>
                                      </p:to>
                                    </p:set>
                                    <p:animEffect transition="in" filter="blinds(horizontal)">
                                      <p:cBhvr>
                                        <p:cTn id="40" dur="500"/>
                                        <p:tgtEl>
                                          <p:spTgt spid="9319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93198"/>
                                        </p:tgtEl>
                                        <p:attrNameLst>
                                          <p:attrName>style.visibility</p:attrName>
                                        </p:attrNameLst>
                                      </p:cBhvr>
                                      <p:to>
                                        <p:strVal val="visible"/>
                                      </p:to>
                                    </p:set>
                                    <p:animEffect transition="in" filter="blinds(horizontal)">
                                      <p:cBhvr>
                                        <p:cTn id="45" dur="500"/>
                                        <p:tgtEl>
                                          <p:spTgt spid="93198"/>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93197"/>
                                        </p:tgtEl>
                                        <p:attrNameLst>
                                          <p:attrName>style.visibility</p:attrName>
                                        </p:attrNameLst>
                                      </p:cBhvr>
                                      <p:to>
                                        <p:strVal val="visible"/>
                                      </p:to>
                                    </p:set>
                                    <p:animEffect transition="in" filter="blinds(horizontal)">
                                      <p:cBhvr>
                                        <p:cTn id="48" dur="500"/>
                                        <p:tgtEl>
                                          <p:spTgt spid="93197"/>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93202"/>
                                        </p:tgtEl>
                                        <p:attrNameLst>
                                          <p:attrName>style.visibility</p:attrName>
                                        </p:attrNameLst>
                                      </p:cBhvr>
                                      <p:to>
                                        <p:strVal val="visible"/>
                                      </p:to>
                                    </p:set>
                                    <p:animEffect transition="in" filter="blinds(horizontal)">
                                      <p:cBhvr>
                                        <p:cTn id="51" dur="500"/>
                                        <p:tgtEl>
                                          <p:spTgt spid="93202"/>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93203"/>
                                        </p:tgtEl>
                                        <p:attrNameLst>
                                          <p:attrName>style.visibility</p:attrName>
                                        </p:attrNameLst>
                                      </p:cBhvr>
                                      <p:to>
                                        <p:strVal val="visible"/>
                                      </p:to>
                                    </p:set>
                                    <p:animEffect transition="in" filter="blinds(horizontal)">
                                      <p:cBhvr>
                                        <p:cTn id="54" dur="500"/>
                                        <p:tgtEl>
                                          <p:spTgt spid="93203"/>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93196"/>
                                        </p:tgtEl>
                                        <p:attrNameLst>
                                          <p:attrName>style.visibility</p:attrName>
                                        </p:attrNameLst>
                                      </p:cBhvr>
                                      <p:to>
                                        <p:strVal val="visible"/>
                                      </p:to>
                                    </p:set>
                                    <p:animEffect transition="in" filter="blinds(horizontal)">
                                      <p:cBhvr>
                                        <p:cTn id="57" dur="500"/>
                                        <p:tgtEl>
                                          <p:spTgt spid="93196"/>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93205"/>
                                        </p:tgtEl>
                                        <p:attrNameLst>
                                          <p:attrName>style.visibility</p:attrName>
                                        </p:attrNameLst>
                                      </p:cBhvr>
                                      <p:to>
                                        <p:strVal val="visible"/>
                                      </p:to>
                                    </p:set>
                                    <p:animEffect transition="in" filter="blinds(horizontal)">
                                      <p:cBhvr>
                                        <p:cTn id="60" dur="500"/>
                                        <p:tgtEl>
                                          <p:spTgt spid="93205"/>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93204"/>
                                        </p:tgtEl>
                                        <p:attrNameLst>
                                          <p:attrName>style.visibility</p:attrName>
                                        </p:attrNameLst>
                                      </p:cBhvr>
                                      <p:to>
                                        <p:strVal val="visible"/>
                                      </p:to>
                                    </p:set>
                                    <p:animEffect transition="in" filter="blinds(horizontal)">
                                      <p:cBhvr>
                                        <p:cTn id="63" dur="500"/>
                                        <p:tgtEl>
                                          <p:spTgt spid="93204"/>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4" presetClass="entr" presetSubtype="16" fill="hold" grpId="0" nodeType="clickEffect">
                                  <p:stCondLst>
                                    <p:cond delay="0"/>
                                  </p:stCondLst>
                                  <p:childTnLst>
                                    <p:set>
                                      <p:cBhvr>
                                        <p:cTn id="67" dur="1" fill="hold">
                                          <p:stCondLst>
                                            <p:cond delay="0"/>
                                          </p:stCondLst>
                                        </p:cTn>
                                        <p:tgtEl>
                                          <p:spTgt spid="93190"/>
                                        </p:tgtEl>
                                        <p:attrNameLst>
                                          <p:attrName>style.visibility</p:attrName>
                                        </p:attrNameLst>
                                      </p:cBhvr>
                                      <p:to>
                                        <p:strVal val="visible"/>
                                      </p:to>
                                    </p:set>
                                    <p:animEffect transition="in" filter="box(in)">
                                      <p:cBhvr>
                                        <p:cTn id="68" dur="500"/>
                                        <p:tgtEl>
                                          <p:spTgt spid="93190"/>
                                        </p:tgtEl>
                                      </p:cBhvr>
                                    </p:animEffect>
                                  </p:childTnLst>
                                </p:cTn>
                              </p:par>
                              <p:par>
                                <p:cTn id="69" presetID="4" presetClass="entr" presetSubtype="16" fill="hold" grpId="0" nodeType="withEffect">
                                  <p:stCondLst>
                                    <p:cond delay="0"/>
                                  </p:stCondLst>
                                  <p:childTnLst>
                                    <p:set>
                                      <p:cBhvr>
                                        <p:cTn id="70" dur="1" fill="hold">
                                          <p:stCondLst>
                                            <p:cond delay="0"/>
                                          </p:stCondLst>
                                        </p:cTn>
                                        <p:tgtEl>
                                          <p:spTgt spid="93191"/>
                                        </p:tgtEl>
                                        <p:attrNameLst>
                                          <p:attrName>style.visibility</p:attrName>
                                        </p:attrNameLst>
                                      </p:cBhvr>
                                      <p:to>
                                        <p:strVal val="visible"/>
                                      </p:to>
                                    </p:set>
                                    <p:animEffect transition="in" filter="box(in)">
                                      <p:cBhvr>
                                        <p:cTn id="71" dur="500"/>
                                        <p:tgtEl>
                                          <p:spTgt spid="93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8" grpId="0" animBg="1"/>
      <p:bldP spid="93186" grpId="0" animBg="1"/>
      <p:bldP spid="93188" grpId="0" animBg="1"/>
      <p:bldP spid="93189" grpId="0" animBg="1"/>
      <p:bldP spid="93190" grpId="0" animBg="1"/>
      <p:bldP spid="93191" grpId="0" animBg="1"/>
      <p:bldP spid="93192" grpId="0" animBg="1"/>
      <p:bldP spid="93193" grpId="0" animBg="1"/>
      <p:bldP spid="93194" grpId="0" animBg="1"/>
      <p:bldP spid="93195" grpId="0" animBg="1"/>
      <p:bldP spid="93196" grpId="0" animBg="1"/>
      <p:bldP spid="93197" grpId="0" animBg="1"/>
      <p:bldP spid="93199" grpId="0" animBg="1"/>
      <p:bldP spid="93200" grpId="0" animBg="1"/>
      <p:bldP spid="93202" grpId="0" animBg="1"/>
      <p:bldP spid="93203" grpId="0" animBg="1"/>
      <p:bldP spid="93204" grpId="0" animBg="1"/>
      <p:bldP spid="932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REACCIONES DE DESAMINACION NO OXIDATIVA</a:t>
            </a:r>
          </a:p>
        </p:txBody>
      </p:sp>
      <p:sp>
        <p:nvSpPr>
          <p:cNvPr id="99331" name="Rectángulo 3" descr="25%"/>
          <p:cNvSpPr>
            <a:spLocks noGrp="1" noChangeArrowheads="1"/>
          </p:cNvSpPr>
          <p:nvPr>
            <p:ph type="body" idx="1"/>
          </p:nvPr>
        </p:nvSpPr>
        <p:spPr>
          <a:xfrm>
            <a:off x="468313" y="1628775"/>
            <a:ext cx="8232775" cy="4524375"/>
          </a:xfrm>
          <a:pattFill prst="pct25">
            <a:fgClr>
              <a:schemeClr val="accent1"/>
            </a:fgClr>
            <a:bgClr>
              <a:schemeClr val="bg1"/>
            </a:bgClr>
          </a:pattFill>
        </p:spPr>
        <p:txBody>
          <a:bodyPr/>
          <a:lstStyle/>
          <a:p>
            <a:pPr eaLnBrk="1" hangingPunct="1">
              <a:defRPr/>
            </a:pPr>
            <a:r>
              <a:rPr lang="es-ES" sz="2400" b="1" i="1" dirty="0" smtClean="0"/>
              <a:t>Serina deshidratasa</a:t>
            </a:r>
          </a:p>
          <a:p>
            <a:pPr eaLnBrk="1" hangingPunct="1">
              <a:buFontTx/>
              <a:buNone/>
              <a:defRPr/>
            </a:pPr>
            <a:endParaRPr lang="es-ES" sz="2400" i="1" dirty="0" smtClean="0"/>
          </a:p>
          <a:p>
            <a:pPr eaLnBrk="1" hangingPunct="1">
              <a:buFontTx/>
              <a:buNone/>
              <a:defRPr/>
            </a:pPr>
            <a:r>
              <a:rPr lang="es-ES" sz="2400" i="1" dirty="0" smtClean="0"/>
              <a:t>     	 </a:t>
            </a:r>
            <a:r>
              <a:rPr lang="es-ES" sz="2400" b="1" dirty="0" smtClean="0">
                <a:solidFill>
                  <a:srgbClr val="663300"/>
                </a:solidFill>
              </a:rPr>
              <a:t>L-Serina</a:t>
            </a:r>
            <a:r>
              <a:rPr lang="es-ES" sz="2400" b="1" dirty="0" smtClean="0">
                <a:solidFill>
                  <a:schemeClr val="accent2"/>
                </a:solidFill>
              </a:rPr>
              <a:t>                                                      </a:t>
            </a:r>
            <a:r>
              <a:rPr lang="es-ES" sz="2400" b="1" dirty="0" smtClean="0">
                <a:solidFill>
                  <a:srgbClr val="663300"/>
                </a:solidFill>
              </a:rPr>
              <a:t>Piruvato  +  NH</a:t>
            </a:r>
            <a:r>
              <a:rPr lang="es-ES" sz="2400" b="1" baseline="-25000" dirty="0" smtClean="0">
                <a:solidFill>
                  <a:srgbClr val="663300"/>
                </a:solidFill>
              </a:rPr>
              <a:t>4</a:t>
            </a:r>
            <a:r>
              <a:rPr lang="es-ES" sz="2400" b="1" baseline="30000" dirty="0" smtClean="0">
                <a:solidFill>
                  <a:srgbClr val="663300"/>
                </a:solidFill>
              </a:rPr>
              <a:t>+</a:t>
            </a:r>
          </a:p>
          <a:p>
            <a:pPr eaLnBrk="1" hangingPunct="1">
              <a:buFontTx/>
              <a:buNone/>
              <a:defRPr/>
            </a:pPr>
            <a:endParaRPr lang="es-ES" sz="2400" b="1" dirty="0" smtClean="0">
              <a:solidFill>
                <a:schemeClr val="accent2"/>
              </a:solidFill>
            </a:endParaRPr>
          </a:p>
          <a:p>
            <a:pPr marL="0" indent="0" eaLnBrk="1" hangingPunct="1">
              <a:buFont typeface="Arial" charset="0"/>
              <a:buNone/>
              <a:defRPr/>
            </a:pPr>
            <a:endParaRPr lang="es-ES" sz="2400" dirty="0" smtClean="0"/>
          </a:p>
          <a:p>
            <a:pPr eaLnBrk="1" hangingPunct="1">
              <a:defRPr/>
            </a:pPr>
            <a:r>
              <a:rPr lang="es-ES" sz="2400" b="1" i="1" dirty="0" smtClean="0"/>
              <a:t>Treonina deshidratasa</a:t>
            </a:r>
          </a:p>
          <a:p>
            <a:pPr marL="0" indent="0" eaLnBrk="1" hangingPunct="1">
              <a:buFont typeface="Arial" charset="0"/>
              <a:buNone/>
              <a:defRPr/>
            </a:pPr>
            <a:endParaRPr lang="es-ES" sz="2400" b="1" i="1" dirty="0" smtClean="0"/>
          </a:p>
          <a:p>
            <a:pPr eaLnBrk="1" hangingPunct="1">
              <a:buFontTx/>
              <a:buNone/>
              <a:defRPr/>
            </a:pPr>
            <a:r>
              <a:rPr lang="es-ES" sz="2400" b="1" i="1" dirty="0" smtClean="0"/>
              <a:t>               </a:t>
            </a:r>
            <a:r>
              <a:rPr lang="es-ES" sz="2400" b="1" dirty="0" smtClean="0">
                <a:solidFill>
                  <a:srgbClr val="663300"/>
                </a:solidFill>
              </a:rPr>
              <a:t>L-Treonina</a:t>
            </a:r>
            <a:r>
              <a:rPr lang="es-ES" sz="2400" b="1" dirty="0" smtClean="0">
                <a:solidFill>
                  <a:schemeClr val="accent2"/>
                </a:solidFill>
              </a:rPr>
              <a:t>			</a:t>
            </a:r>
            <a:r>
              <a:rPr lang="es-ES" sz="2400" b="1" dirty="0" smtClean="0">
                <a:solidFill>
                  <a:srgbClr val="663300"/>
                </a:solidFill>
                <a:latin typeface="Symbol" pitchFamily="18" charset="2"/>
              </a:rPr>
              <a:t>a</a:t>
            </a:r>
            <a:r>
              <a:rPr lang="es-ES" sz="2400" b="1" dirty="0" smtClean="0">
                <a:solidFill>
                  <a:srgbClr val="663300"/>
                </a:solidFill>
              </a:rPr>
              <a:t>- cetobutirato  +   NH</a:t>
            </a:r>
            <a:r>
              <a:rPr lang="es-ES" sz="2400" b="1" baseline="-25000" dirty="0" smtClean="0">
                <a:solidFill>
                  <a:srgbClr val="663300"/>
                </a:solidFill>
              </a:rPr>
              <a:t>4</a:t>
            </a:r>
            <a:r>
              <a:rPr lang="es-ES" sz="2400" b="1" baseline="30000" dirty="0" smtClean="0">
                <a:solidFill>
                  <a:srgbClr val="663300"/>
                </a:solidFill>
              </a:rPr>
              <a:t>+</a:t>
            </a:r>
            <a:endParaRPr lang="es-ES" sz="2400" b="1" dirty="0" smtClean="0">
              <a:solidFill>
                <a:srgbClr val="663300"/>
              </a:solidFill>
            </a:endParaRPr>
          </a:p>
          <a:p>
            <a:pPr eaLnBrk="1" hangingPunct="1">
              <a:buFontTx/>
              <a:buNone/>
              <a:defRPr/>
            </a:pPr>
            <a:endParaRPr lang="es-ES" sz="2000" dirty="0" smtClean="0">
              <a:solidFill>
                <a:schemeClr val="accent2"/>
              </a:solidFill>
            </a:endParaRPr>
          </a:p>
          <a:p>
            <a:pPr eaLnBrk="1" hangingPunct="1">
              <a:buFontTx/>
              <a:buNone/>
              <a:defRPr/>
            </a:pPr>
            <a:endParaRPr lang="es-ES" sz="2000" dirty="0" smtClean="0"/>
          </a:p>
        </p:txBody>
      </p:sp>
      <p:sp>
        <p:nvSpPr>
          <p:cNvPr id="99333" name="Línea 5"/>
          <p:cNvSpPr>
            <a:spLocks noChangeShapeType="1"/>
          </p:cNvSpPr>
          <p:nvPr/>
        </p:nvSpPr>
        <p:spPr bwMode="auto">
          <a:xfrm>
            <a:off x="3190875" y="2781300"/>
            <a:ext cx="1296988"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9334" name="Línea 6"/>
          <p:cNvSpPr>
            <a:spLocks noChangeShapeType="1"/>
          </p:cNvSpPr>
          <p:nvPr/>
        </p:nvSpPr>
        <p:spPr bwMode="auto">
          <a:xfrm>
            <a:off x="3419475" y="5084763"/>
            <a:ext cx="1296988"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9335" name="Cuadro de texto 7"/>
          <p:cNvSpPr txBox="1">
            <a:spLocks noChangeArrowheads="1"/>
          </p:cNvSpPr>
          <p:nvPr/>
        </p:nvSpPr>
        <p:spPr bwMode="auto">
          <a:xfrm>
            <a:off x="2995613" y="2427288"/>
            <a:ext cx="1644650" cy="276225"/>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1200" b="1">
                <a:solidFill>
                  <a:schemeClr val="bg1"/>
                </a:solidFill>
              </a:rPr>
              <a:t>Fosfato de Piridoxal</a:t>
            </a:r>
          </a:p>
        </p:txBody>
      </p:sp>
      <p:sp>
        <p:nvSpPr>
          <p:cNvPr id="9" name="Cuadro de texto 7"/>
          <p:cNvSpPr txBox="1">
            <a:spLocks noChangeArrowheads="1"/>
          </p:cNvSpPr>
          <p:nvPr/>
        </p:nvSpPr>
        <p:spPr bwMode="auto">
          <a:xfrm>
            <a:off x="3130550" y="4652963"/>
            <a:ext cx="1646238" cy="277812"/>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1200" b="1">
                <a:solidFill>
                  <a:schemeClr val="bg1"/>
                </a:solidFill>
              </a:rPr>
              <a:t>Fosfato de Piridoxal</a:t>
            </a:r>
          </a:p>
        </p:txBody>
      </p:sp>
    </p:spTree>
    <p:extLst>
      <p:ext uri="{BB962C8B-B14F-4D97-AF65-F5344CB8AC3E}">
        <p14:creationId xmlns:p14="http://schemas.microsoft.com/office/powerpoint/2010/main" val="4150395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9330"/>
                                        </p:tgtEl>
                                        <p:attrNameLst>
                                          <p:attrName>style.visibility</p:attrName>
                                        </p:attrNameLst>
                                      </p:cBhvr>
                                      <p:to>
                                        <p:strVal val="visible"/>
                                      </p:to>
                                    </p:set>
                                    <p:animEffect transition="in" filter="fade">
                                      <p:cBhvr>
                                        <p:cTn id="7" dur="800" decel="100000"/>
                                        <p:tgtEl>
                                          <p:spTgt spid="99330"/>
                                        </p:tgtEl>
                                      </p:cBhvr>
                                    </p:animEffect>
                                    <p:anim calcmode="lin" valueType="num">
                                      <p:cBhvr>
                                        <p:cTn id="8" dur="800" decel="100000" fill="hold"/>
                                        <p:tgtEl>
                                          <p:spTgt spid="99330"/>
                                        </p:tgtEl>
                                        <p:attrNameLst>
                                          <p:attrName>style.rotation</p:attrName>
                                        </p:attrNameLst>
                                      </p:cBhvr>
                                      <p:tavLst>
                                        <p:tav tm="0">
                                          <p:val>
                                            <p:fltVal val="-90"/>
                                          </p:val>
                                        </p:tav>
                                        <p:tav tm="100000">
                                          <p:val>
                                            <p:fltVal val="0"/>
                                          </p:val>
                                        </p:tav>
                                      </p:tavLst>
                                    </p:anim>
                                    <p:anim calcmode="lin" valueType="num">
                                      <p:cBhvr>
                                        <p:cTn id="9" dur="800" decel="100000" fill="hold"/>
                                        <p:tgtEl>
                                          <p:spTgt spid="99330"/>
                                        </p:tgtEl>
                                        <p:attrNameLst>
                                          <p:attrName>ppt_x</p:attrName>
                                        </p:attrNameLst>
                                      </p:cBhvr>
                                      <p:tavLst>
                                        <p:tav tm="0">
                                          <p:val>
                                            <p:strVal val="#ppt_x+0.4"/>
                                          </p:val>
                                        </p:tav>
                                        <p:tav tm="100000">
                                          <p:val>
                                            <p:strVal val="#ppt_x-0.05"/>
                                          </p:val>
                                        </p:tav>
                                      </p:tavLst>
                                    </p:anim>
                                    <p:anim calcmode="lin" valueType="num">
                                      <p:cBhvr>
                                        <p:cTn id="10" dur="800" decel="100000" fill="hold"/>
                                        <p:tgtEl>
                                          <p:spTgt spid="9933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933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933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9331">
                                            <p:bg/>
                                          </p:spTgt>
                                        </p:tgtEl>
                                        <p:attrNameLst>
                                          <p:attrName>style.visibility</p:attrName>
                                        </p:attrNameLst>
                                      </p:cBhvr>
                                      <p:to>
                                        <p:strVal val="visible"/>
                                      </p:to>
                                    </p:set>
                                    <p:animEffect transition="in" filter="box(in)">
                                      <p:cBhvr>
                                        <p:cTn id="17" dur="500"/>
                                        <p:tgtEl>
                                          <p:spTgt spid="99331">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9331">
                                            <p:txEl>
                                              <p:pRg st="0" end="0"/>
                                            </p:txEl>
                                          </p:spTgt>
                                        </p:tgtEl>
                                        <p:attrNameLst>
                                          <p:attrName>style.visibility</p:attrName>
                                        </p:attrNameLst>
                                      </p:cBhvr>
                                      <p:to>
                                        <p:strVal val="visible"/>
                                      </p:to>
                                    </p:set>
                                    <p:animEffect transition="in" filter="box(in)">
                                      <p:cBhvr>
                                        <p:cTn id="22" dur="500"/>
                                        <p:tgtEl>
                                          <p:spTgt spid="99331">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9331">
                                            <p:txEl>
                                              <p:pRg st="2" end="2"/>
                                            </p:txEl>
                                          </p:spTgt>
                                        </p:tgtEl>
                                        <p:attrNameLst>
                                          <p:attrName>style.visibility</p:attrName>
                                        </p:attrNameLst>
                                      </p:cBhvr>
                                      <p:to>
                                        <p:strVal val="visible"/>
                                      </p:to>
                                    </p:set>
                                    <p:animEffect transition="in" filter="box(in)">
                                      <p:cBhvr>
                                        <p:cTn id="27" dur="500"/>
                                        <p:tgtEl>
                                          <p:spTgt spid="9933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9333"/>
                                        </p:tgtEl>
                                        <p:attrNameLst>
                                          <p:attrName>style.visibility</p:attrName>
                                        </p:attrNameLst>
                                      </p:cBhvr>
                                      <p:to>
                                        <p:strVal val="visible"/>
                                      </p:to>
                                    </p:set>
                                    <p:animEffect transition="in" filter="blinds(horizontal)">
                                      <p:cBhvr>
                                        <p:cTn id="32" dur="500"/>
                                        <p:tgtEl>
                                          <p:spTgt spid="9933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9331">
                                            <p:txEl>
                                              <p:pRg st="5" end="5"/>
                                            </p:txEl>
                                          </p:spTgt>
                                        </p:tgtEl>
                                        <p:attrNameLst>
                                          <p:attrName>style.visibility</p:attrName>
                                        </p:attrNameLst>
                                      </p:cBhvr>
                                      <p:to>
                                        <p:strVal val="visible"/>
                                      </p:to>
                                    </p:set>
                                    <p:animEffect transition="in" filter="box(in)">
                                      <p:cBhvr>
                                        <p:cTn id="37" dur="500"/>
                                        <p:tgtEl>
                                          <p:spTgt spid="99331">
                                            <p:txEl>
                                              <p:pRg st="5" end="5"/>
                                            </p:txEl>
                                          </p:spTgt>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99335"/>
                                        </p:tgtEl>
                                        <p:attrNameLst>
                                          <p:attrName>style.visibility</p:attrName>
                                        </p:attrNameLst>
                                      </p:cBhvr>
                                      <p:to>
                                        <p:strVal val="visible"/>
                                      </p:to>
                                    </p:set>
                                    <p:animEffect transition="in" filter="blinds(horizontal)">
                                      <p:cBhvr>
                                        <p:cTn id="40" dur="500"/>
                                        <p:tgtEl>
                                          <p:spTgt spid="9933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99331">
                                            <p:txEl>
                                              <p:pRg st="7" end="7"/>
                                            </p:txEl>
                                          </p:spTgt>
                                        </p:tgtEl>
                                        <p:attrNameLst>
                                          <p:attrName>style.visibility</p:attrName>
                                        </p:attrNameLst>
                                      </p:cBhvr>
                                      <p:to>
                                        <p:strVal val="visible"/>
                                      </p:to>
                                    </p:set>
                                    <p:animEffect transition="in" filter="box(in)">
                                      <p:cBhvr>
                                        <p:cTn id="45" dur="500"/>
                                        <p:tgtEl>
                                          <p:spTgt spid="99331">
                                            <p:txEl>
                                              <p:pRg st="7" end="7"/>
                                            </p:txEl>
                                          </p:spTgt>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99334"/>
                                        </p:tgtEl>
                                        <p:attrNameLst>
                                          <p:attrName>style.visibility</p:attrName>
                                        </p:attrNameLst>
                                      </p:cBhvr>
                                      <p:to>
                                        <p:strVal val="visible"/>
                                      </p:to>
                                    </p:set>
                                    <p:animEffect transition="in" filter="blinds(horizontal)">
                                      <p:cBhvr>
                                        <p:cTn id="48" dur="500"/>
                                        <p:tgtEl>
                                          <p:spTgt spid="99334"/>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linds(horizontal)">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animBg="1"/>
      <p:bldP spid="99331" grpId="0" build="p" animBg="1"/>
      <p:bldP spid="99333" grpId="0" animBg="1"/>
      <p:bldP spid="99334" grpId="0" animBg="1"/>
      <p:bldP spid="99335"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ángulo 2"/>
          <p:cNvSpPr>
            <a:spLocks noGrp="1" noChangeArrowheads="1"/>
          </p:cNvSpPr>
          <p:nvPr>
            <p:ph type="title"/>
          </p:nvPr>
        </p:nvSpPr>
        <p:spPr>
          <a:xfrm>
            <a:off x="468313" y="260350"/>
            <a:ext cx="8232775" cy="1141413"/>
          </a:xfrm>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Origen del amoníaco</a:t>
            </a:r>
          </a:p>
        </p:txBody>
      </p:sp>
      <p:sp>
        <p:nvSpPr>
          <p:cNvPr id="100355" name="Rectángulo 3" descr="25%"/>
          <p:cNvSpPr>
            <a:spLocks noGrp="1" noChangeArrowheads="1"/>
          </p:cNvSpPr>
          <p:nvPr>
            <p:ph type="body" idx="1"/>
          </p:nvPr>
        </p:nvSpPr>
        <p:spPr>
          <a:xfrm>
            <a:off x="457200" y="1601788"/>
            <a:ext cx="8232775" cy="3556000"/>
          </a:xfrm>
          <a:pattFill prst="pct25">
            <a:fgClr>
              <a:srgbClr val="663300"/>
            </a:fgClr>
            <a:bgClr>
              <a:schemeClr val="bg1"/>
            </a:bgClr>
          </a:pattFill>
        </p:spPr>
        <p:txBody>
          <a:bodyPr/>
          <a:lstStyle/>
          <a:p>
            <a:pPr eaLnBrk="1" hangingPunct="1"/>
            <a:endParaRPr lang="es-ES" altLang="es-AR" smtClean="0"/>
          </a:p>
          <a:p>
            <a:pPr eaLnBrk="1" hangingPunct="1"/>
            <a:r>
              <a:rPr lang="es-ES" altLang="es-AR" b="1" smtClean="0"/>
              <a:t>Reacciones de desaminación: oxidativa y no oxidativas</a:t>
            </a:r>
          </a:p>
          <a:p>
            <a:pPr eaLnBrk="1" hangingPunct="1">
              <a:buFontTx/>
              <a:buNone/>
            </a:pPr>
            <a:endParaRPr lang="es-ES" altLang="es-AR" b="1" smtClean="0"/>
          </a:p>
          <a:p>
            <a:pPr eaLnBrk="1" hangingPunct="1"/>
            <a:r>
              <a:rPr lang="es-ES" altLang="es-AR" b="1" smtClean="0"/>
              <a:t>Bacterias intestinales y posterior absorción.</a:t>
            </a:r>
          </a:p>
        </p:txBody>
      </p:sp>
      <p:sp>
        <p:nvSpPr>
          <p:cNvPr id="100356" name="Cuadro de texto 4"/>
          <p:cNvSpPr txBox="1">
            <a:spLocks noChangeArrowheads="1"/>
          </p:cNvSpPr>
          <p:nvPr/>
        </p:nvSpPr>
        <p:spPr bwMode="auto">
          <a:xfrm>
            <a:off x="1619250" y="5661025"/>
            <a:ext cx="5473700" cy="784225"/>
          </a:xfrm>
          <a:prstGeom prst="rect">
            <a:avLst/>
          </a:prstGeom>
          <a:solidFill>
            <a:srgbClr val="663300"/>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EL AMONIACO Ó  ION AMONIO ES TOXICO </a:t>
            </a:r>
          </a:p>
          <a:p>
            <a:pPr algn="ctr" eaLnBrk="1" hangingPunct="1">
              <a:spcBef>
                <a:spcPct val="50000"/>
              </a:spcBef>
            </a:pPr>
            <a:r>
              <a:rPr lang="es-ES" altLang="es-AR" b="1">
                <a:solidFill>
                  <a:schemeClr val="bg1"/>
                </a:solidFill>
              </a:rPr>
              <a:t>DEBE SER ELIMINADO</a:t>
            </a:r>
          </a:p>
        </p:txBody>
      </p:sp>
    </p:spTree>
    <p:extLst>
      <p:ext uri="{BB962C8B-B14F-4D97-AF65-F5344CB8AC3E}">
        <p14:creationId xmlns:p14="http://schemas.microsoft.com/office/powerpoint/2010/main" val="3552312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00354"/>
                                        </p:tgtEl>
                                        <p:attrNameLst>
                                          <p:attrName>style.visibility</p:attrName>
                                        </p:attrNameLst>
                                      </p:cBhvr>
                                      <p:to>
                                        <p:strVal val="visible"/>
                                      </p:to>
                                    </p:set>
                                    <p:animEffect transition="in" filter="fade">
                                      <p:cBhvr>
                                        <p:cTn id="7" dur="800" decel="100000"/>
                                        <p:tgtEl>
                                          <p:spTgt spid="100354"/>
                                        </p:tgtEl>
                                      </p:cBhvr>
                                    </p:animEffect>
                                    <p:anim calcmode="lin" valueType="num">
                                      <p:cBhvr>
                                        <p:cTn id="8" dur="800" decel="100000" fill="hold"/>
                                        <p:tgtEl>
                                          <p:spTgt spid="100354"/>
                                        </p:tgtEl>
                                        <p:attrNameLst>
                                          <p:attrName>style.rotation</p:attrName>
                                        </p:attrNameLst>
                                      </p:cBhvr>
                                      <p:tavLst>
                                        <p:tav tm="0">
                                          <p:val>
                                            <p:fltVal val="-90"/>
                                          </p:val>
                                        </p:tav>
                                        <p:tav tm="100000">
                                          <p:val>
                                            <p:fltVal val="0"/>
                                          </p:val>
                                        </p:tav>
                                      </p:tavLst>
                                    </p:anim>
                                    <p:anim calcmode="lin" valueType="num">
                                      <p:cBhvr>
                                        <p:cTn id="9" dur="800" decel="100000" fill="hold"/>
                                        <p:tgtEl>
                                          <p:spTgt spid="100354"/>
                                        </p:tgtEl>
                                        <p:attrNameLst>
                                          <p:attrName>ppt_x</p:attrName>
                                        </p:attrNameLst>
                                      </p:cBhvr>
                                      <p:tavLst>
                                        <p:tav tm="0">
                                          <p:val>
                                            <p:strVal val="#ppt_x+0.4"/>
                                          </p:val>
                                        </p:tav>
                                        <p:tav tm="100000">
                                          <p:val>
                                            <p:strVal val="#ppt_x-0.05"/>
                                          </p:val>
                                        </p:tav>
                                      </p:tavLst>
                                    </p:anim>
                                    <p:anim calcmode="lin" valueType="num">
                                      <p:cBhvr>
                                        <p:cTn id="10" dur="800" decel="100000" fill="hold"/>
                                        <p:tgtEl>
                                          <p:spTgt spid="1003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03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035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0355">
                                            <p:bg/>
                                          </p:spTgt>
                                        </p:tgtEl>
                                        <p:attrNameLst>
                                          <p:attrName>style.visibility</p:attrName>
                                        </p:attrNameLst>
                                      </p:cBhvr>
                                      <p:to>
                                        <p:strVal val="visible"/>
                                      </p:to>
                                    </p:set>
                                    <p:animEffect transition="in" filter="box(in)">
                                      <p:cBhvr>
                                        <p:cTn id="17" dur="500"/>
                                        <p:tgtEl>
                                          <p:spTgt spid="100355">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0355">
                                            <p:txEl>
                                              <p:pRg st="1" end="1"/>
                                            </p:txEl>
                                          </p:spTgt>
                                        </p:tgtEl>
                                        <p:attrNameLst>
                                          <p:attrName>style.visibility</p:attrName>
                                        </p:attrNameLst>
                                      </p:cBhvr>
                                      <p:to>
                                        <p:strVal val="visible"/>
                                      </p:to>
                                    </p:set>
                                    <p:animEffect transition="in" filter="box(in)">
                                      <p:cBhvr>
                                        <p:cTn id="22" dur="500"/>
                                        <p:tgtEl>
                                          <p:spTgt spid="100355">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0355">
                                            <p:txEl>
                                              <p:pRg st="3" end="3"/>
                                            </p:txEl>
                                          </p:spTgt>
                                        </p:tgtEl>
                                        <p:attrNameLst>
                                          <p:attrName>style.visibility</p:attrName>
                                        </p:attrNameLst>
                                      </p:cBhvr>
                                      <p:to>
                                        <p:strVal val="visible"/>
                                      </p:to>
                                    </p:set>
                                    <p:animEffect transition="in" filter="box(in)">
                                      <p:cBhvr>
                                        <p:cTn id="27" dur="500"/>
                                        <p:tgtEl>
                                          <p:spTgt spid="10035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0356"/>
                                        </p:tgtEl>
                                        <p:attrNameLst>
                                          <p:attrName>style.visibility</p:attrName>
                                        </p:attrNameLst>
                                      </p:cBhvr>
                                      <p:to>
                                        <p:strVal val="visible"/>
                                      </p:to>
                                    </p:set>
                                    <p:animEffect transition="in" filter="blinds(horizontal)">
                                      <p:cBhvr>
                                        <p:cTn id="32" dur="500"/>
                                        <p:tgtEl>
                                          <p:spTgt spid="100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nimBg="1"/>
      <p:bldP spid="100355" grpId="0" build="p" animBg="1"/>
      <p:bldP spid="10035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b="1" smtClean="0">
                <a:solidFill>
                  <a:schemeClr val="bg1"/>
                </a:solidFill>
              </a:rPr>
              <a:t>TOXICIDAD DEL AMONIACO</a:t>
            </a:r>
          </a:p>
        </p:txBody>
      </p:sp>
      <p:sp>
        <p:nvSpPr>
          <p:cNvPr id="98307" name="Rectángulo 3"/>
          <p:cNvSpPr>
            <a:spLocks noGrp="1" noChangeArrowheads="1"/>
          </p:cNvSpPr>
          <p:nvPr>
            <p:ph type="body" idx="1"/>
          </p:nvPr>
        </p:nvSpPr>
        <p:spPr/>
        <p:txBody>
          <a:bodyPr/>
          <a:lstStyle/>
          <a:p>
            <a:pPr eaLnBrk="1" hangingPunct="1"/>
            <a:r>
              <a:rPr lang="es-ES" altLang="es-AR" sz="2000" b="1" u="sng" smtClean="0"/>
              <a:t>A NIVEL CEREBRAL</a:t>
            </a:r>
          </a:p>
          <a:p>
            <a:pPr eaLnBrk="1" hangingPunct="1"/>
            <a:endParaRPr lang="es-ES" altLang="es-AR" sz="2000" b="1" u="sng" smtClean="0"/>
          </a:p>
          <a:p>
            <a:pPr eaLnBrk="1" hangingPunct="1">
              <a:buFont typeface="Arial" charset="0"/>
              <a:buNone/>
            </a:pPr>
            <a:r>
              <a:rPr lang="es-ES" altLang="es-AR" sz="2000" b="1" smtClean="0"/>
              <a:t>     	    [NH</a:t>
            </a:r>
            <a:r>
              <a:rPr lang="es-ES" altLang="es-AR" sz="2000" b="1" baseline="-25000" smtClean="0"/>
              <a:t>4</a:t>
            </a:r>
            <a:r>
              <a:rPr lang="es-ES" altLang="es-AR" sz="2000" b="1" baseline="30000" smtClean="0"/>
              <a:t>+</a:t>
            </a:r>
            <a:r>
              <a:rPr lang="es-ES" altLang="es-AR" sz="2000" b="1" smtClean="0"/>
              <a:t>]  : revierte la reacción de la </a:t>
            </a:r>
            <a:r>
              <a:rPr lang="es-ES" altLang="es-AR" sz="2000" b="1" i="1" smtClean="0"/>
              <a:t>glutamato  deshidrogenasa</a:t>
            </a:r>
          </a:p>
          <a:p>
            <a:pPr eaLnBrk="1" hangingPunct="1">
              <a:buFontTx/>
              <a:buNone/>
            </a:pPr>
            <a:r>
              <a:rPr lang="es-ES" altLang="es-AR" sz="2000" b="1" i="1" smtClean="0"/>
              <a:t>                                                    			</a:t>
            </a:r>
          </a:p>
        </p:txBody>
      </p:sp>
      <p:sp>
        <p:nvSpPr>
          <p:cNvPr id="98308" name="Línea 4"/>
          <p:cNvSpPr>
            <a:spLocks noChangeShapeType="1"/>
          </p:cNvSpPr>
          <p:nvPr/>
        </p:nvSpPr>
        <p:spPr bwMode="auto">
          <a:xfrm flipV="1">
            <a:off x="971550" y="2312988"/>
            <a:ext cx="0" cy="43180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8309" name="Autoforma 5"/>
          <p:cNvSpPr>
            <a:spLocks noChangeArrowheads="1"/>
          </p:cNvSpPr>
          <p:nvPr/>
        </p:nvSpPr>
        <p:spPr bwMode="auto">
          <a:xfrm>
            <a:off x="4067175" y="2852738"/>
            <a:ext cx="144463" cy="576262"/>
          </a:xfrm>
          <a:prstGeom prst="downArrow">
            <a:avLst>
              <a:gd name="adj1" fmla="val 50000"/>
              <a:gd name="adj2" fmla="val 997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8310" name="Cuadro de texto 6" descr="25%"/>
          <p:cNvSpPr txBox="1">
            <a:spLocks noChangeArrowheads="1"/>
          </p:cNvSpPr>
          <p:nvPr/>
        </p:nvSpPr>
        <p:spPr bwMode="auto">
          <a:xfrm>
            <a:off x="2843213" y="3716338"/>
            <a:ext cx="3095625" cy="376237"/>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a:t>
            </a:r>
            <a:r>
              <a:rPr lang="es-ES" altLang="es-AR" b="1">
                <a:latin typeface="Symbol" pitchFamily="18" charset="2"/>
              </a:rPr>
              <a:t>a</a:t>
            </a:r>
            <a:r>
              <a:rPr lang="es-ES" altLang="es-AR" b="1"/>
              <a:t>-cetoglutarato]</a:t>
            </a:r>
          </a:p>
        </p:txBody>
      </p:sp>
      <p:sp>
        <p:nvSpPr>
          <p:cNvPr id="98311" name="Línea 7"/>
          <p:cNvSpPr>
            <a:spLocks noChangeShapeType="1"/>
          </p:cNvSpPr>
          <p:nvPr/>
        </p:nvSpPr>
        <p:spPr bwMode="auto">
          <a:xfrm>
            <a:off x="3348038" y="3760788"/>
            <a:ext cx="0" cy="287337"/>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8312" name="Autoforma 8"/>
          <p:cNvSpPr>
            <a:spLocks noChangeArrowheads="1"/>
          </p:cNvSpPr>
          <p:nvPr/>
        </p:nvSpPr>
        <p:spPr bwMode="auto">
          <a:xfrm>
            <a:off x="4067175" y="4149725"/>
            <a:ext cx="144463" cy="576263"/>
          </a:xfrm>
          <a:prstGeom prst="downArrow">
            <a:avLst>
              <a:gd name="adj1" fmla="val 50000"/>
              <a:gd name="adj2" fmla="val 997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8314" name="Cuadro de texto 10"/>
          <p:cNvSpPr txBox="1">
            <a:spLocks noChangeArrowheads="1"/>
          </p:cNvSpPr>
          <p:nvPr/>
        </p:nvSpPr>
        <p:spPr bwMode="auto">
          <a:xfrm>
            <a:off x="3492500" y="4724400"/>
            <a:ext cx="1511300" cy="366713"/>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    [ATP]</a:t>
            </a:r>
          </a:p>
        </p:txBody>
      </p:sp>
      <p:sp>
        <p:nvSpPr>
          <p:cNvPr id="98313" name="Línea 9"/>
          <p:cNvSpPr>
            <a:spLocks noChangeShapeType="1"/>
          </p:cNvSpPr>
          <p:nvPr/>
        </p:nvSpPr>
        <p:spPr bwMode="auto">
          <a:xfrm>
            <a:off x="3635375" y="4725988"/>
            <a:ext cx="0" cy="287337"/>
          </a:xfrm>
          <a:prstGeom prst="line">
            <a:avLst/>
          </a:prstGeom>
          <a:noFill/>
          <a:ln w="38100">
            <a:solidFill>
              <a:schemeClr val="bg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8315" name="Cuadro de texto 11" descr="25%"/>
          <p:cNvSpPr txBox="1">
            <a:spLocks noChangeArrowheads="1"/>
          </p:cNvSpPr>
          <p:nvPr/>
        </p:nvSpPr>
        <p:spPr bwMode="auto">
          <a:xfrm>
            <a:off x="2195513" y="5789613"/>
            <a:ext cx="5041900" cy="376237"/>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Valores normales: 5-10 </a:t>
            </a:r>
            <a:r>
              <a:rPr lang="es-ES" altLang="es-AR" b="1">
                <a:latin typeface="Symbol" pitchFamily="18" charset="2"/>
              </a:rPr>
              <a:t>m</a:t>
            </a:r>
            <a:r>
              <a:rPr lang="es-ES" altLang="es-AR" b="1"/>
              <a:t>M de NH</a:t>
            </a:r>
            <a:r>
              <a:rPr lang="es-ES" altLang="es-AR" b="1" baseline="-25000"/>
              <a:t>3</a:t>
            </a:r>
            <a:r>
              <a:rPr lang="es-ES" altLang="es-AR" b="1"/>
              <a:t> en sangre</a:t>
            </a:r>
          </a:p>
        </p:txBody>
      </p:sp>
    </p:spTree>
    <p:extLst>
      <p:ext uri="{BB962C8B-B14F-4D97-AF65-F5344CB8AC3E}">
        <p14:creationId xmlns:p14="http://schemas.microsoft.com/office/powerpoint/2010/main" val="31447808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8306"/>
                                        </p:tgtEl>
                                        <p:attrNameLst>
                                          <p:attrName>style.visibility</p:attrName>
                                        </p:attrNameLst>
                                      </p:cBhvr>
                                      <p:to>
                                        <p:strVal val="visible"/>
                                      </p:to>
                                    </p:set>
                                    <p:animEffect transition="in" filter="fade">
                                      <p:cBhvr>
                                        <p:cTn id="7" dur="800" decel="100000"/>
                                        <p:tgtEl>
                                          <p:spTgt spid="98306"/>
                                        </p:tgtEl>
                                      </p:cBhvr>
                                    </p:animEffect>
                                    <p:anim calcmode="lin" valueType="num">
                                      <p:cBhvr>
                                        <p:cTn id="8" dur="800" decel="100000" fill="hold"/>
                                        <p:tgtEl>
                                          <p:spTgt spid="98306"/>
                                        </p:tgtEl>
                                        <p:attrNameLst>
                                          <p:attrName>style.rotation</p:attrName>
                                        </p:attrNameLst>
                                      </p:cBhvr>
                                      <p:tavLst>
                                        <p:tav tm="0">
                                          <p:val>
                                            <p:fltVal val="-90"/>
                                          </p:val>
                                        </p:tav>
                                        <p:tav tm="100000">
                                          <p:val>
                                            <p:fltVal val="0"/>
                                          </p:val>
                                        </p:tav>
                                      </p:tavLst>
                                    </p:anim>
                                    <p:anim calcmode="lin" valueType="num">
                                      <p:cBhvr>
                                        <p:cTn id="9" dur="800" decel="100000" fill="hold"/>
                                        <p:tgtEl>
                                          <p:spTgt spid="98306"/>
                                        </p:tgtEl>
                                        <p:attrNameLst>
                                          <p:attrName>ppt_x</p:attrName>
                                        </p:attrNameLst>
                                      </p:cBhvr>
                                      <p:tavLst>
                                        <p:tav tm="0">
                                          <p:val>
                                            <p:strVal val="#ppt_x+0.4"/>
                                          </p:val>
                                        </p:tav>
                                        <p:tav tm="100000">
                                          <p:val>
                                            <p:strVal val="#ppt_x-0.05"/>
                                          </p:val>
                                        </p:tav>
                                      </p:tavLst>
                                    </p:anim>
                                    <p:anim calcmode="lin" valueType="num">
                                      <p:cBhvr>
                                        <p:cTn id="10" dur="800" decel="100000" fill="hold"/>
                                        <p:tgtEl>
                                          <p:spTgt spid="9830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830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830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8307">
                                            <p:txEl>
                                              <p:pRg st="0" end="0"/>
                                            </p:txEl>
                                          </p:spTgt>
                                        </p:tgtEl>
                                        <p:attrNameLst>
                                          <p:attrName>style.visibility</p:attrName>
                                        </p:attrNameLst>
                                      </p:cBhvr>
                                      <p:to>
                                        <p:strVal val="visible"/>
                                      </p:to>
                                    </p:set>
                                    <p:animEffect transition="in" filter="box(in)">
                                      <p:cBhvr>
                                        <p:cTn id="17" dur="500"/>
                                        <p:tgtEl>
                                          <p:spTgt spid="9830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8308"/>
                                        </p:tgtEl>
                                        <p:attrNameLst>
                                          <p:attrName>style.visibility</p:attrName>
                                        </p:attrNameLst>
                                      </p:cBhvr>
                                      <p:to>
                                        <p:strVal val="visible"/>
                                      </p:to>
                                    </p:set>
                                    <p:animEffect transition="in" filter="blinds(horizontal)">
                                      <p:cBhvr>
                                        <p:cTn id="22" dur="500"/>
                                        <p:tgtEl>
                                          <p:spTgt spid="9830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8307">
                                            <p:txEl>
                                              <p:pRg st="2" end="2"/>
                                            </p:txEl>
                                          </p:spTgt>
                                        </p:tgtEl>
                                        <p:attrNameLst>
                                          <p:attrName>style.visibility</p:attrName>
                                        </p:attrNameLst>
                                      </p:cBhvr>
                                      <p:to>
                                        <p:strVal val="visible"/>
                                      </p:to>
                                    </p:set>
                                    <p:animEffect transition="in" filter="box(in)">
                                      <p:cBhvr>
                                        <p:cTn id="27" dur="500"/>
                                        <p:tgtEl>
                                          <p:spTgt spid="98307">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8307">
                                            <p:txEl>
                                              <p:pRg st="3" end="3"/>
                                            </p:txEl>
                                          </p:spTgt>
                                        </p:tgtEl>
                                        <p:attrNameLst>
                                          <p:attrName>style.visibility</p:attrName>
                                        </p:attrNameLst>
                                      </p:cBhvr>
                                      <p:to>
                                        <p:strVal val="visible"/>
                                      </p:to>
                                    </p:set>
                                    <p:animEffect transition="in" filter="box(in)">
                                      <p:cBhvr>
                                        <p:cTn id="32" dur="500"/>
                                        <p:tgtEl>
                                          <p:spTgt spid="98307">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8309"/>
                                        </p:tgtEl>
                                        <p:attrNameLst>
                                          <p:attrName>style.visibility</p:attrName>
                                        </p:attrNameLst>
                                      </p:cBhvr>
                                      <p:to>
                                        <p:strVal val="visible"/>
                                      </p:to>
                                    </p:set>
                                    <p:animEffect transition="in" filter="blinds(horizontal)">
                                      <p:cBhvr>
                                        <p:cTn id="37" dur="500"/>
                                        <p:tgtEl>
                                          <p:spTgt spid="9830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98310"/>
                                        </p:tgtEl>
                                        <p:attrNameLst>
                                          <p:attrName>style.visibility</p:attrName>
                                        </p:attrNameLst>
                                      </p:cBhvr>
                                      <p:to>
                                        <p:strVal val="visible"/>
                                      </p:to>
                                    </p:set>
                                    <p:animEffect transition="in" filter="box(in)">
                                      <p:cBhvr>
                                        <p:cTn id="42" dur="500"/>
                                        <p:tgtEl>
                                          <p:spTgt spid="9831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98311"/>
                                        </p:tgtEl>
                                        <p:attrNameLst>
                                          <p:attrName>style.visibility</p:attrName>
                                        </p:attrNameLst>
                                      </p:cBhvr>
                                      <p:to>
                                        <p:strVal val="visible"/>
                                      </p:to>
                                    </p:set>
                                    <p:animEffect transition="in" filter="blinds(horizontal)">
                                      <p:cBhvr>
                                        <p:cTn id="47" dur="500"/>
                                        <p:tgtEl>
                                          <p:spTgt spid="98311"/>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98312"/>
                                        </p:tgtEl>
                                        <p:attrNameLst>
                                          <p:attrName>style.visibility</p:attrName>
                                        </p:attrNameLst>
                                      </p:cBhvr>
                                      <p:to>
                                        <p:strVal val="visible"/>
                                      </p:to>
                                    </p:set>
                                    <p:animEffect transition="in" filter="blinds(horizontal)">
                                      <p:cBhvr>
                                        <p:cTn id="50" dur="500"/>
                                        <p:tgtEl>
                                          <p:spTgt spid="98312"/>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98314"/>
                                        </p:tgtEl>
                                        <p:attrNameLst>
                                          <p:attrName>style.visibility</p:attrName>
                                        </p:attrNameLst>
                                      </p:cBhvr>
                                      <p:to>
                                        <p:strVal val="visible"/>
                                      </p:to>
                                    </p:set>
                                    <p:animEffect transition="in" filter="blinds(horizontal)">
                                      <p:cBhvr>
                                        <p:cTn id="55" dur="500"/>
                                        <p:tgtEl>
                                          <p:spTgt spid="98314"/>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98313"/>
                                        </p:tgtEl>
                                        <p:attrNameLst>
                                          <p:attrName>style.visibility</p:attrName>
                                        </p:attrNameLst>
                                      </p:cBhvr>
                                      <p:to>
                                        <p:strVal val="visible"/>
                                      </p:to>
                                    </p:set>
                                    <p:animEffect transition="in" filter="blinds(horizontal)">
                                      <p:cBhvr>
                                        <p:cTn id="58" dur="500"/>
                                        <p:tgtEl>
                                          <p:spTgt spid="98313"/>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98315"/>
                                        </p:tgtEl>
                                        <p:attrNameLst>
                                          <p:attrName>style.visibility</p:attrName>
                                        </p:attrNameLst>
                                      </p:cBhvr>
                                      <p:to>
                                        <p:strVal val="visible"/>
                                      </p:to>
                                    </p:set>
                                    <p:animEffect transition="in" filter="blinds(horizontal)">
                                      <p:cBhvr>
                                        <p:cTn id="63" dur="500"/>
                                        <p:tgtEl>
                                          <p:spTgt spid="98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animBg="1"/>
      <p:bldP spid="98307" grpId="0" build="p"/>
      <p:bldP spid="98308" grpId="0" animBg="1"/>
      <p:bldP spid="98309" grpId="0" animBg="1"/>
      <p:bldP spid="98310" grpId="0" animBg="1"/>
      <p:bldP spid="98311" grpId="0" animBg="1"/>
      <p:bldP spid="98312" grpId="0" animBg="1"/>
      <p:bldP spid="98314" grpId="0" animBg="1"/>
      <p:bldP spid="98313" grpId="0" animBg="1"/>
      <p:bldP spid="983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850" y="333375"/>
            <a:ext cx="8496300" cy="5816600"/>
          </a:xfrm>
          <a:prstGeom prst="rect">
            <a:avLst/>
          </a:prstGeom>
        </p:spPr>
        <p:txBody>
          <a:bodyPr>
            <a:spAutoFit/>
          </a:bodyPr>
          <a:lstStyle/>
          <a:p>
            <a:pPr algn="ctr">
              <a:defRPr/>
            </a:pPr>
            <a:r>
              <a:rPr lang="es-AR" sz="3200" b="1" u="sng" dirty="0"/>
              <a:t>Transporte de los grupos aminos de los aminoácidos</a:t>
            </a:r>
          </a:p>
          <a:p>
            <a:pPr>
              <a:defRPr/>
            </a:pPr>
            <a:endParaRPr lang="es-AR" sz="2800" b="1" dirty="0"/>
          </a:p>
          <a:p>
            <a:pPr marL="457200" indent="-457200">
              <a:buFont typeface="Arial" pitchFamily="34" charset="0"/>
              <a:buChar char="•"/>
              <a:defRPr/>
            </a:pPr>
            <a:r>
              <a:rPr lang="es-AR" sz="2800" b="1" dirty="0"/>
              <a:t>El amoníaco producido permanentemente en los tejidos, es transportado hacia el hígado bajo la forma de un compuesto, no tóxico, la GLUTAMINA, que puede atravesar con facilidad las membranas celulares por ser una molécula neutra. </a:t>
            </a:r>
          </a:p>
          <a:p>
            <a:pPr>
              <a:defRPr/>
            </a:pPr>
            <a:endParaRPr lang="es-AR" sz="2800" b="1" dirty="0"/>
          </a:p>
          <a:p>
            <a:pPr marL="457200" indent="-457200">
              <a:buFont typeface="Arial" pitchFamily="34" charset="0"/>
              <a:buChar char="•"/>
              <a:defRPr/>
            </a:pPr>
            <a:r>
              <a:rPr lang="es-AR" sz="2800" b="1" dirty="0"/>
              <a:t>La reacción es catalizada por una enzima mitocondrial, muy abundante en tejido renal, denominada  GLUTAMINA SINTETASA la cual requiere energía en forma de ATP.</a:t>
            </a:r>
          </a:p>
        </p:txBody>
      </p:sp>
    </p:spTree>
    <p:extLst>
      <p:ext uri="{BB962C8B-B14F-4D97-AF65-F5344CB8AC3E}">
        <p14:creationId xmlns:p14="http://schemas.microsoft.com/office/powerpoint/2010/main" val="12270213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ángulo 2"/>
          <p:cNvSpPr>
            <a:spLocks noGrp="1" noChangeArrowheads="1"/>
          </p:cNvSpPr>
          <p:nvPr>
            <p:ph type="title"/>
          </p:nvPr>
        </p:nvSpPr>
        <p:spPr>
          <a:solidFill>
            <a:srgbClr val="663300"/>
          </a:solidFill>
          <a:ln>
            <a:solidFill>
              <a:schemeClr val="tx1"/>
            </a:solidFill>
            <a:miter lim="800000"/>
            <a:headEnd/>
            <a:tailEnd/>
          </a:ln>
        </p:spPr>
        <p:txBody>
          <a:bodyPr>
            <a:normAutofit fontScale="90000"/>
          </a:bodyPr>
          <a:lstStyle/>
          <a:p>
            <a:pPr eaLnBrk="1" hangingPunct="1"/>
            <a:r>
              <a:rPr lang="es-ES" altLang="es-AR" sz="4000" b="1" smtClean="0">
                <a:solidFill>
                  <a:schemeClr val="bg1"/>
                </a:solidFill>
              </a:rPr>
              <a:t>REACCION DE LA GLUTAMINA SINTETASA</a:t>
            </a:r>
          </a:p>
        </p:txBody>
      </p:sp>
      <p:pic>
        <p:nvPicPr>
          <p:cNvPr id="86020" name="Imagen 4" descr="glu"/>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39750" y="2276475"/>
            <a:ext cx="2044700" cy="2663825"/>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6022" name="Imagen 6" descr="gln"/>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588125" y="2205038"/>
            <a:ext cx="2022475" cy="2832100"/>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6024" name="Cuadro de texto 8" descr="25%"/>
          <p:cNvSpPr txBox="1">
            <a:spLocks noChangeArrowheads="1"/>
          </p:cNvSpPr>
          <p:nvPr/>
        </p:nvSpPr>
        <p:spPr bwMode="auto">
          <a:xfrm>
            <a:off x="539750" y="4724400"/>
            <a:ext cx="2016125" cy="396875"/>
          </a:xfrm>
          <a:prstGeom prst="rect">
            <a:avLst/>
          </a:prstGeom>
          <a:pattFill prst="pct25">
            <a:fgClr>
              <a:srgbClr val="EDF55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Glutamato</a:t>
            </a:r>
          </a:p>
        </p:txBody>
      </p:sp>
      <p:sp>
        <p:nvSpPr>
          <p:cNvPr id="86025" name="Cuadro de texto 9" descr="25%"/>
          <p:cNvSpPr txBox="1">
            <a:spLocks noChangeArrowheads="1"/>
          </p:cNvSpPr>
          <p:nvPr/>
        </p:nvSpPr>
        <p:spPr bwMode="auto">
          <a:xfrm>
            <a:off x="6588125" y="4724400"/>
            <a:ext cx="2016125" cy="396875"/>
          </a:xfrm>
          <a:prstGeom prst="rect">
            <a:avLst/>
          </a:prstGeom>
          <a:pattFill prst="pct25">
            <a:fgClr>
              <a:srgbClr val="EDF55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Glutamina</a:t>
            </a:r>
          </a:p>
        </p:txBody>
      </p:sp>
      <p:sp>
        <p:nvSpPr>
          <p:cNvPr id="86026" name="Línea 10"/>
          <p:cNvSpPr>
            <a:spLocks noChangeShapeType="1"/>
          </p:cNvSpPr>
          <p:nvPr/>
        </p:nvSpPr>
        <p:spPr bwMode="auto">
          <a:xfrm>
            <a:off x="4211638" y="3644900"/>
            <a:ext cx="2016125"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86027" name="Cuadro de texto 11"/>
          <p:cNvSpPr txBox="1">
            <a:spLocks noChangeArrowheads="1"/>
          </p:cNvSpPr>
          <p:nvPr/>
        </p:nvSpPr>
        <p:spPr bwMode="auto">
          <a:xfrm>
            <a:off x="3276600" y="3500438"/>
            <a:ext cx="792163" cy="3968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NH</a:t>
            </a:r>
            <a:r>
              <a:rPr lang="es-ES" altLang="es-AR" sz="2000" b="1" baseline="-25000"/>
              <a:t>4</a:t>
            </a:r>
            <a:r>
              <a:rPr lang="es-ES" altLang="es-AR" sz="2000" b="1" baseline="30000"/>
              <a:t>+</a:t>
            </a:r>
            <a:endParaRPr lang="es-ES" altLang="es-AR" sz="2000" b="1"/>
          </a:p>
        </p:txBody>
      </p:sp>
      <p:sp>
        <p:nvSpPr>
          <p:cNvPr id="86028" name="Cuadro de texto 12"/>
          <p:cNvSpPr txBox="1">
            <a:spLocks noChangeArrowheads="1"/>
          </p:cNvSpPr>
          <p:nvPr/>
        </p:nvSpPr>
        <p:spPr bwMode="auto">
          <a:xfrm>
            <a:off x="2700338" y="3463925"/>
            <a:ext cx="5032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a:t>
            </a:r>
          </a:p>
        </p:txBody>
      </p:sp>
      <p:sp>
        <p:nvSpPr>
          <p:cNvPr id="86029" name="Cuadro de texto 13" descr="25%"/>
          <p:cNvSpPr txBox="1">
            <a:spLocks noChangeArrowheads="1"/>
          </p:cNvSpPr>
          <p:nvPr/>
        </p:nvSpPr>
        <p:spPr bwMode="auto">
          <a:xfrm>
            <a:off x="3635375" y="2708275"/>
            <a:ext cx="2808288" cy="396875"/>
          </a:xfrm>
          <a:prstGeom prst="rect">
            <a:avLst/>
          </a:prstGeom>
          <a:pattFill prst="pct25">
            <a:fgClr>
              <a:srgbClr val="EBFCA2"/>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ATP	      ADP  +  Pi</a:t>
            </a:r>
          </a:p>
        </p:txBody>
      </p:sp>
      <p:sp>
        <p:nvSpPr>
          <p:cNvPr id="86030" name="Autoforma 14"/>
          <p:cNvSpPr>
            <a:spLocks noChangeArrowheads="1"/>
          </p:cNvSpPr>
          <p:nvPr/>
        </p:nvSpPr>
        <p:spPr bwMode="auto">
          <a:xfrm>
            <a:off x="4427538" y="3141663"/>
            <a:ext cx="936625" cy="358775"/>
          </a:xfrm>
          <a:prstGeom prst="curvedUpArrow">
            <a:avLst>
              <a:gd name="adj1" fmla="val 52212"/>
              <a:gd name="adj2" fmla="val 104425"/>
              <a:gd name="adj3" fmla="val 33333"/>
            </a:avLst>
          </a:prstGeom>
          <a:solidFill>
            <a:srgbClr val="EBFCA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6031" name="Cuadro de texto 15"/>
          <p:cNvSpPr txBox="1">
            <a:spLocks noChangeArrowheads="1"/>
          </p:cNvSpPr>
          <p:nvPr/>
        </p:nvSpPr>
        <p:spPr bwMode="auto">
          <a:xfrm>
            <a:off x="4211638" y="3860800"/>
            <a:ext cx="2233612" cy="366713"/>
          </a:xfrm>
          <a:prstGeom prst="rect">
            <a:avLst/>
          </a:prstGeom>
          <a:solidFill>
            <a:srgbClr val="EBFC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a:t>Glutamina sintetasa</a:t>
            </a:r>
          </a:p>
        </p:txBody>
      </p:sp>
    </p:spTree>
    <p:extLst>
      <p:ext uri="{BB962C8B-B14F-4D97-AF65-F5344CB8AC3E}">
        <p14:creationId xmlns:p14="http://schemas.microsoft.com/office/powerpoint/2010/main" val="2335149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6020"/>
                                        </p:tgtEl>
                                        <p:attrNameLst>
                                          <p:attrName>style.visibility</p:attrName>
                                        </p:attrNameLst>
                                      </p:cBhvr>
                                      <p:to>
                                        <p:strVal val="visible"/>
                                      </p:to>
                                    </p:set>
                                    <p:animEffect transition="in" filter="box(in)">
                                      <p:cBhvr>
                                        <p:cTn id="7" dur="500"/>
                                        <p:tgtEl>
                                          <p:spTgt spid="8602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86024"/>
                                        </p:tgtEl>
                                        <p:attrNameLst>
                                          <p:attrName>style.visibility</p:attrName>
                                        </p:attrNameLst>
                                      </p:cBhvr>
                                      <p:to>
                                        <p:strVal val="visible"/>
                                      </p:to>
                                    </p:set>
                                    <p:animEffect transition="in" filter="box(in)">
                                      <p:cBhvr>
                                        <p:cTn id="10" dur="500"/>
                                        <p:tgtEl>
                                          <p:spTgt spid="8602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86028"/>
                                        </p:tgtEl>
                                        <p:attrNameLst>
                                          <p:attrName>style.visibility</p:attrName>
                                        </p:attrNameLst>
                                      </p:cBhvr>
                                      <p:to>
                                        <p:strVal val="visible"/>
                                      </p:to>
                                    </p:set>
                                    <p:animEffect transition="in" filter="box(in)">
                                      <p:cBhvr>
                                        <p:cTn id="15" dur="500"/>
                                        <p:tgtEl>
                                          <p:spTgt spid="86028"/>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86027"/>
                                        </p:tgtEl>
                                        <p:attrNameLst>
                                          <p:attrName>style.visibility</p:attrName>
                                        </p:attrNameLst>
                                      </p:cBhvr>
                                      <p:to>
                                        <p:strVal val="visible"/>
                                      </p:to>
                                    </p:set>
                                    <p:animEffect transition="in" filter="box(in)">
                                      <p:cBhvr>
                                        <p:cTn id="18" dur="500"/>
                                        <p:tgtEl>
                                          <p:spTgt spid="8602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86026"/>
                                        </p:tgtEl>
                                        <p:attrNameLst>
                                          <p:attrName>style.visibility</p:attrName>
                                        </p:attrNameLst>
                                      </p:cBhvr>
                                      <p:to>
                                        <p:strVal val="visible"/>
                                      </p:to>
                                    </p:set>
                                    <p:animEffect transition="in" filter="box(in)">
                                      <p:cBhvr>
                                        <p:cTn id="23" dur="500"/>
                                        <p:tgtEl>
                                          <p:spTgt spid="86026"/>
                                        </p:tgtEl>
                                      </p:cBhvr>
                                    </p:animEffect>
                                  </p:childTnLst>
                                </p:cTn>
                              </p:par>
                              <p:par>
                                <p:cTn id="24" presetID="4" presetClass="entr" presetSubtype="16" fill="hold" nodeType="withEffect">
                                  <p:stCondLst>
                                    <p:cond delay="0"/>
                                  </p:stCondLst>
                                  <p:childTnLst>
                                    <p:set>
                                      <p:cBhvr>
                                        <p:cTn id="25" dur="1" fill="hold">
                                          <p:stCondLst>
                                            <p:cond delay="0"/>
                                          </p:stCondLst>
                                        </p:cTn>
                                        <p:tgtEl>
                                          <p:spTgt spid="86022"/>
                                        </p:tgtEl>
                                        <p:attrNameLst>
                                          <p:attrName>style.visibility</p:attrName>
                                        </p:attrNameLst>
                                      </p:cBhvr>
                                      <p:to>
                                        <p:strVal val="visible"/>
                                      </p:to>
                                    </p:set>
                                    <p:animEffect transition="in" filter="box(in)">
                                      <p:cBhvr>
                                        <p:cTn id="26" dur="500"/>
                                        <p:tgtEl>
                                          <p:spTgt spid="86022"/>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86025"/>
                                        </p:tgtEl>
                                        <p:attrNameLst>
                                          <p:attrName>style.visibility</p:attrName>
                                        </p:attrNameLst>
                                      </p:cBhvr>
                                      <p:to>
                                        <p:strVal val="visible"/>
                                      </p:to>
                                    </p:set>
                                    <p:animEffect transition="in" filter="box(in)">
                                      <p:cBhvr>
                                        <p:cTn id="29" dur="500"/>
                                        <p:tgtEl>
                                          <p:spTgt spid="8602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86031"/>
                                        </p:tgtEl>
                                        <p:attrNameLst>
                                          <p:attrName>style.visibility</p:attrName>
                                        </p:attrNameLst>
                                      </p:cBhvr>
                                      <p:to>
                                        <p:strVal val="visible"/>
                                      </p:to>
                                    </p:set>
                                    <p:animEffect transition="in" filter="blinds(horizontal)">
                                      <p:cBhvr>
                                        <p:cTn id="34" dur="500"/>
                                        <p:tgtEl>
                                          <p:spTgt spid="8603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86029"/>
                                        </p:tgtEl>
                                        <p:attrNameLst>
                                          <p:attrName>style.visibility</p:attrName>
                                        </p:attrNameLst>
                                      </p:cBhvr>
                                      <p:to>
                                        <p:strVal val="visible"/>
                                      </p:to>
                                    </p:set>
                                    <p:animEffect transition="in" filter="blinds(horizontal)">
                                      <p:cBhvr>
                                        <p:cTn id="39" dur="500"/>
                                        <p:tgtEl>
                                          <p:spTgt spid="86029"/>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86030"/>
                                        </p:tgtEl>
                                        <p:attrNameLst>
                                          <p:attrName>style.visibility</p:attrName>
                                        </p:attrNameLst>
                                      </p:cBhvr>
                                      <p:to>
                                        <p:strVal val="visible"/>
                                      </p:to>
                                    </p:set>
                                    <p:animEffect transition="in" filter="blinds(horizontal)">
                                      <p:cBhvr>
                                        <p:cTn id="42" dur="500"/>
                                        <p:tgtEl>
                                          <p:spTgt spid="86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animBg="1"/>
      <p:bldP spid="86025" grpId="0" animBg="1"/>
      <p:bldP spid="86026" grpId="0" animBg="1"/>
      <p:bldP spid="86027" grpId="0" animBg="1"/>
      <p:bldP spid="86028" grpId="0"/>
      <p:bldP spid="86029" grpId="0" animBg="1"/>
      <p:bldP spid="86030" grpId="0" animBg="1"/>
      <p:bldP spid="860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REGULACION DE LA ACTIVIDAD DE LA ENZIMA GLUTAMINA SINTETASA</a:t>
            </a:r>
          </a:p>
        </p:txBody>
      </p:sp>
      <p:sp>
        <p:nvSpPr>
          <p:cNvPr id="87043" name="Rectángulo 3" descr="25%"/>
          <p:cNvSpPr>
            <a:spLocks noGrp="1" noChangeArrowheads="1"/>
          </p:cNvSpPr>
          <p:nvPr>
            <p:ph type="body" idx="1"/>
          </p:nvPr>
        </p:nvSpPr>
        <p:spPr>
          <a:xfrm>
            <a:off x="457200" y="1601788"/>
            <a:ext cx="4691063" cy="4524375"/>
          </a:xfrm>
          <a:pattFill prst="pct25">
            <a:fgClr>
              <a:srgbClr val="663300"/>
            </a:fgClr>
            <a:bgClr>
              <a:schemeClr val="bg1"/>
            </a:bgClr>
          </a:pattFill>
          <a:ln>
            <a:solidFill>
              <a:schemeClr val="bg1"/>
            </a:solidFill>
            <a:miter lim="800000"/>
            <a:headEnd/>
            <a:tailEnd/>
          </a:ln>
        </p:spPr>
        <p:txBody>
          <a:bodyPr/>
          <a:lstStyle/>
          <a:p>
            <a:pPr eaLnBrk="1" hangingPunct="1">
              <a:defRPr/>
            </a:pPr>
            <a:endParaRPr lang="es-ES" dirty="0" smtClean="0"/>
          </a:p>
          <a:p>
            <a:pPr eaLnBrk="1" hangingPunct="1">
              <a:defRPr/>
            </a:pPr>
            <a:r>
              <a:rPr lang="es-ES" b="1" dirty="0" smtClean="0"/>
              <a:t>Regulación alostérica</a:t>
            </a:r>
          </a:p>
          <a:p>
            <a:pPr eaLnBrk="1" hangingPunct="1">
              <a:defRPr/>
            </a:pPr>
            <a:endParaRPr lang="es-ES" dirty="0" smtClean="0"/>
          </a:p>
          <a:p>
            <a:pPr marL="0" indent="0" eaLnBrk="1" hangingPunct="1">
              <a:buFont typeface="Arial" charset="0"/>
              <a:buNone/>
              <a:defRPr/>
            </a:pPr>
            <a:endParaRPr lang="es-ES" dirty="0" smtClean="0"/>
          </a:p>
          <a:p>
            <a:pPr eaLnBrk="1" hangingPunct="1">
              <a:buFontTx/>
              <a:buNone/>
              <a:defRPr/>
            </a:pPr>
            <a:endParaRPr lang="es-ES" dirty="0" smtClean="0"/>
          </a:p>
          <a:p>
            <a:pPr eaLnBrk="1" hangingPunct="1">
              <a:defRPr/>
            </a:pPr>
            <a:r>
              <a:rPr lang="es-ES" b="1" dirty="0" smtClean="0"/>
              <a:t>Regulación Covalente</a:t>
            </a:r>
          </a:p>
        </p:txBody>
      </p:sp>
      <p:sp>
        <p:nvSpPr>
          <p:cNvPr id="87044" name="Cuadro de texto 4"/>
          <p:cNvSpPr txBox="1">
            <a:spLocks noChangeArrowheads="1"/>
          </p:cNvSpPr>
          <p:nvPr/>
        </p:nvSpPr>
        <p:spPr bwMode="auto">
          <a:xfrm>
            <a:off x="5580063" y="2060575"/>
            <a:ext cx="3097212"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 </a:t>
            </a:r>
            <a:r>
              <a:rPr lang="es-ES" altLang="es-AR" b="1">
                <a:latin typeface="Symbol" pitchFamily="18" charset="2"/>
              </a:rPr>
              <a:t>a</a:t>
            </a:r>
            <a:r>
              <a:rPr lang="es-ES" altLang="es-AR" b="1"/>
              <a:t>-cetoglutarato, ATP</a:t>
            </a:r>
          </a:p>
          <a:p>
            <a:pPr eaLnBrk="1" hangingPunct="1">
              <a:spcBef>
                <a:spcPct val="50000"/>
              </a:spcBef>
            </a:pPr>
            <a:r>
              <a:rPr lang="es-ES" altLang="es-AR" b="1"/>
              <a:t>(-) Carbamilfosfato,   </a:t>
            </a:r>
          </a:p>
          <a:p>
            <a:pPr eaLnBrk="1" hangingPunct="1">
              <a:spcBef>
                <a:spcPct val="50000"/>
              </a:spcBef>
            </a:pPr>
            <a:r>
              <a:rPr lang="es-ES" altLang="es-AR" b="1"/>
              <a:t>       Glutamina, Pi</a:t>
            </a:r>
          </a:p>
        </p:txBody>
      </p:sp>
      <p:sp>
        <p:nvSpPr>
          <p:cNvPr id="87045" name="Autoforma 5"/>
          <p:cNvSpPr>
            <a:spLocks/>
          </p:cNvSpPr>
          <p:nvPr/>
        </p:nvSpPr>
        <p:spPr bwMode="auto">
          <a:xfrm>
            <a:off x="5219700" y="1916113"/>
            <a:ext cx="144463" cy="1512887"/>
          </a:xfrm>
          <a:prstGeom prst="leftBrace">
            <a:avLst>
              <a:gd name="adj1" fmla="val 8727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7046" name="Cuadro de texto 6"/>
          <p:cNvSpPr txBox="1">
            <a:spLocks noChangeArrowheads="1"/>
          </p:cNvSpPr>
          <p:nvPr/>
        </p:nvSpPr>
        <p:spPr bwMode="auto">
          <a:xfrm>
            <a:off x="5507038" y="4149725"/>
            <a:ext cx="2232025" cy="160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 Desadenilación</a:t>
            </a:r>
          </a:p>
          <a:p>
            <a:pPr eaLnBrk="1" hangingPunct="1">
              <a:spcBef>
                <a:spcPct val="50000"/>
              </a:spcBef>
            </a:pPr>
            <a:endParaRPr lang="es-ES" altLang="es-AR" b="1"/>
          </a:p>
          <a:p>
            <a:pPr eaLnBrk="1" hangingPunct="1">
              <a:spcBef>
                <a:spcPct val="50000"/>
              </a:spcBef>
            </a:pPr>
            <a:endParaRPr lang="es-ES" altLang="es-AR" b="1"/>
          </a:p>
          <a:p>
            <a:pPr eaLnBrk="1" hangingPunct="1">
              <a:spcBef>
                <a:spcPct val="50000"/>
              </a:spcBef>
            </a:pPr>
            <a:r>
              <a:rPr lang="es-ES" altLang="es-AR" b="1"/>
              <a:t>(-) Adenilación</a:t>
            </a:r>
          </a:p>
        </p:txBody>
      </p:sp>
      <p:sp>
        <p:nvSpPr>
          <p:cNvPr id="87047" name="Autoforma 7"/>
          <p:cNvSpPr>
            <a:spLocks/>
          </p:cNvSpPr>
          <p:nvPr/>
        </p:nvSpPr>
        <p:spPr bwMode="auto">
          <a:xfrm>
            <a:off x="5292725" y="4149725"/>
            <a:ext cx="144463" cy="1584325"/>
          </a:xfrm>
          <a:prstGeom prst="leftBrace">
            <a:avLst>
              <a:gd name="adj1" fmla="val 9139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7048" name="Elipse 8"/>
          <p:cNvSpPr>
            <a:spLocks noChangeArrowheads="1"/>
          </p:cNvSpPr>
          <p:nvPr/>
        </p:nvSpPr>
        <p:spPr bwMode="auto">
          <a:xfrm>
            <a:off x="7523163" y="5300663"/>
            <a:ext cx="576262" cy="503237"/>
          </a:xfrm>
          <a:prstGeom prst="ellipse">
            <a:avLst/>
          </a:prstGeom>
          <a:solidFill>
            <a:srgbClr val="663300"/>
          </a:solidFill>
          <a:ln w="9525">
            <a:solidFill>
              <a:schemeClr val="tx1"/>
            </a:solidFill>
            <a:round/>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b="1">
                <a:solidFill>
                  <a:schemeClr val="bg1"/>
                </a:solidFill>
              </a:rPr>
              <a:t>GS</a:t>
            </a:r>
          </a:p>
        </p:txBody>
      </p:sp>
      <p:sp>
        <p:nvSpPr>
          <p:cNvPr id="87049" name="Cuadro de texto 9"/>
          <p:cNvSpPr txBox="1">
            <a:spLocks noChangeArrowheads="1"/>
          </p:cNvSpPr>
          <p:nvPr/>
        </p:nvSpPr>
        <p:spPr bwMode="auto">
          <a:xfrm>
            <a:off x="8027988" y="5373688"/>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AMP</a:t>
            </a:r>
          </a:p>
        </p:txBody>
      </p:sp>
      <p:sp>
        <p:nvSpPr>
          <p:cNvPr id="87050" name="Elipse 10"/>
          <p:cNvSpPr>
            <a:spLocks noChangeArrowheads="1"/>
          </p:cNvSpPr>
          <p:nvPr/>
        </p:nvSpPr>
        <p:spPr bwMode="auto">
          <a:xfrm>
            <a:off x="7739063" y="4075113"/>
            <a:ext cx="576262" cy="503237"/>
          </a:xfrm>
          <a:prstGeom prst="ellipse">
            <a:avLst/>
          </a:prstGeom>
          <a:solidFill>
            <a:srgbClr val="663300"/>
          </a:solidFill>
          <a:ln w="9525">
            <a:solidFill>
              <a:schemeClr val="tx1"/>
            </a:solidFill>
            <a:round/>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b="1">
                <a:solidFill>
                  <a:schemeClr val="bg1"/>
                </a:solidFill>
              </a:rPr>
              <a:t>GS</a:t>
            </a:r>
          </a:p>
        </p:txBody>
      </p:sp>
      <p:sp>
        <p:nvSpPr>
          <p:cNvPr id="87051" name="Cuadro de texto 11" descr="25%"/>
          <p:cNvSpPr txBox="1">
            <a:spLocks noChangeArrowheads="1"/>
          </p:cNvSpPr>
          <p:nvPr/>
        </p:nvSpPr>
        <p:spPr bwMode="auto">
          <a:xfrm>
            <a:off x="7235825" y="5876925"/>
            <a:ext cx="1296988" cy="336550"/>
          </a:xfrm>
          <a:prstGeom prst="rect">
            <a:avLst/>
          </a:prstGeom>
          <a:pattFill prst="pct25">
            <a:fgClr>
              <a:schemeClr val="accent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a:t>INACTIVA</a:t>
            </a:r>
          </a:p>
        </p:txBody>
      </p:sp>
      <p:sp>
        <p:nvSpPr>
          <p:cNvPr id="87052" name="Cuadro de texto 12" descr="25%"/>
          <p:cNvSpPr txBox="1">
            <a:spLocks noChangeArrowheads="1"/>
          </p:cNvSpPr>
          <p:nvPr/>
        </p:nvSpPr>
        <p:spPr bwMode="auto">
          <a:xfrm>
            <a:off x="7523163" y="4652963"/>
            <a:ext cx="1008062" cy="336550"/>
          </a:xfrm>
          <a:prstGeom prst="rect">
            <a:avLst/>
          </a:prstGeom>
          <a:pattFill prst="pct25">
            <a:fgClr>
              <a:schemeClr val="accent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a:t>ACTIVA</a:t>
            </a:r>
          </a:p>
        </p:txBody>
      </p:sp>
      <p:pic>
        <p:nvPicPr>
          <p:cNvPr id="87053" name="Imagen 13"/>
          <p:cNvPicPr>
            <a:picLocks noChangeAspect="1" noChangeArrowheads="1"/>
          </p:cNvPicPr>
          <p:nvPr/>
        </p:nvPicPr>
        <p:blipFill>
          <a:blip r:embed="rId2">
            <a:lum bright="-30000" contrast="36000"/>
            <a:extLst>
              <a:ext uri="{28A0092B-C50C-407E-A947-70E740481C1C}">
                <a14:useLocalDpi xmlns:a14="http://schemas.microsoft.com/office/drawing/2010/main" val="0"/>
              </a:ext>
            </a:extLst>
          </a:blip>
          <a:srcRect b="17297"/>
          <a:stretch>
            <a:fillRect/>
          </a:stretch>
        </p:blipFill>
        <p:spPr bwMode="auto">
          <a:xfrm>
            <a:off x="539750" y="5149850"/>
            <a:ext cx="4537075"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73204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fade">
                                      <p:cBhvr>
                                        <p:cTn id="7" dur="800" decel="100000"/>
                                        <p:tgtEl>
                                          <p:spTgt spid="87042"/>
                                        </p:tgtEl>
                                      </p:cBhvr>
                                    </p:animEffect>
                                    <p:anim calcmode="lin" valueType="num">
                                      <p:cBhvr>
                                        <p:cTn id="8" dur="800" decel="100000" fill="hold"/>
                                        <p:tgtEl>
                                          <p:spTgt spid="87042"/>
                                        </p:tgtEl>
                                        <p:attrNameLst>
                                          <p:attrName>style.rotation</p:attrName>
                                        </p:attrNameLst>
                                      </p:cBhvr>
                                      <p:tavLst>
                                        <p:tav tm="0">
                                          <p:val>
                                            <p:fltVal val="-90"/>
                                          </p:val>
                                        </p:tav>
                                        <p:tav tm="100000">
                                          <p:val>
                                            <p:fltVal val="0"/>
                                          </p:val>
                                        </p:tav>
                                      </p:tavLst>
                                    </p:anim>
                                    <p:anim calcmode="lin" valueType="num">
                                      <p:cBhvr>
                                        <p:cTn id="9" dur="800" decel="100000" fill="hold"/>
                                        <p:tgtEl>
                                          <p:spTgt spid="87042"/>
                                        </p:tgtEl>
                                        <p:attrNameLst>
                                          <p:attrName>ppt_x</p:attrName>
                                        </p:attrNameLst>
                                      </p:cBhvr>
                                      <p:tavLst>
                                        <p:tav tm="0">
                                          <p:val>
                                            <p:strVal val="#ppt_x+0.4"/>
                                          </p:val>
                                        </p:tav>
                                        <p:tav tm="100000">
                                          <p:val>
                                            <p:strVal val="#ppt_x-0.05"/>
                                          </p:val>
                                        </p:tav>
                                      </p:tavLst>
                                    </p:anim>
                                    <p:anim calcmode="lin" valueType="num">
                                      <p:cBhvr>
                                        <p:cTn id="10" dur="800" decel="100000" fill="hold"/>
                                        <p:tgtEl>
                                          <p:spTgt spid="870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70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704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7043">
                                            <p:bg/>
                                          </p:spTgt>
                                        </p:tgtEl>
                                        <p:attrNameLst>
                                          <p:attrName>style.visibility</p:attrName>
                                        </p:attrNameLst>
                                      </p:cBhvr>
                                      <p:to>
                                        <p:strVal val="visible"/>
                                      </p:to>
                                    </p:set>
                                    <p:animEffect transition="in" filter="box(in)">
                                      <p:cBhvr>
                                        <p:cTn id="17" dur="500"/>
                                        <p:tgtEl>
                                          <p:spTgt spid="8704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7043">
                                            <p:txEl>
                                              <p:pRg st="1" end="1"/>
                                            </p:txEl>
                                          </p:spTgt>
                                        </p:tgtEl>
                                        <p:attrNameLst>
                                          <p:attrName>style.visibility</p:attrName>
                                        </p:attrNameLst>
                                      </p:cBhvr>
                                      <p:to>
                                        <p:strVal val="visible"/>
                                      </p:to>
                                    </p:set>
                                    <p:animEffect transition="in" filter="box(in)">
                                      <p:cBhvr>
                                        <p:cTn id="22" dur="500"/>
                                        <p:tgtEl>
                                          <p:spTgt spid="8704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7043">
                                            <p:txEl>
                                              <p:pRg st="5" end="5"/>
                                            </p:txEl>
                                          </p:spTgt>
                                        </p:tgtEl>
                                        <p:attrNameLst>
                                          <p:attrName>style.visibility</p:attrName>
                                        </p:attrNameLst>
                                      </p:cBhvr>
                                      <p:to>
                                        <p:strVal val="visible"/>
                                      </p:to>
                                    </p:set>
                                    <p:animEffect transition="in" filter="box(in)">
                                      <p:cBhvr>
                                        <p:cTn id="27" dur="500"/>
                                        <p:tgtEl>
                                          <p:spTgt spid="8704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7045"/>
                                        </p:tgtEl>
                                        <p:attrNameLst>
                                          <p:attrName>style.visibility</p:attrName>
                                        </p:attrNameLst>
                                      </p:cBhvr>
                                      <p:to>
                                        <p:strVal val="visible"/>
                                      </p:to>
                                    </p:set>
                                    <p:animEffect transition="in" filter="blinds(horizontal)">
                                      <p:cBhvr>
                                        <p:cTn id="32" dur="500"/>
                                        <p:tgtEl>
                                          <p:spTgt spid="87045"/>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87044"/>
                                        </p:tgtEl>
                                        <p:attrNameLst>
                                          <p:attrName>style.visibility</p:attrName>
                                        </p:attrNameLst>
                                      </p:cBhvr>
                                      <p:to>
                                        <p:strVal val="visible"/>
                                      </p:to>
                                    </p:set>
                                    <p:animEffect transition="in" filter="blinds(horizontal)">
                                      <p:cBhvr>
                                        <p:cTn id="35" dur="500"/>
                                        <p:tgtEl>
                                          <p:spTgt spid="8704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87047"/>
                                        </p:tgtEl>
                                        <p:attrNameLst>
                                          <p:attrName>style.visibility</p:attrName>
                                        </p:attrNameLst>
                                      </p:cBhvr>
                                      <p:to>
                                        <p:strVal val="visible"/>
                                      </p:to>
                                    </p:set>
                                    <p:animEffect transition="in" filter="blinds(horizontal)">
                                      <p:cBhvr>
                                        <p:cTn id="40" dur="500"/>
                                        <p:tgtEl>
                                          <p:spTgt spid="87047"/>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87046"/>
                                        </p:tgtEl>
                                        <p:attrNameLst>
                                          <p:attrName>style.visibility</p:attrName>
                                        </p:attrNameLst>
                                      </p:cBhvr>
                                      <p:to>
                                        <p:strVal val="visible"/>
                                      </p:to>
                                    </p:set>
                                    <p:animEffect transition="in" filter="box(in)">
                                      <p:cBhvr>
                                        <p:cTn id="45" dur="500"/>
                                        <p:tgtEl>
                                          <p:spTgt spid="87046"/>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87050"/>
                                        </p:tgtEl>
                                        <p:attrNameLst>
                                          <p:attrName>style.visibility</p:attrName>
                                        </p:attrNameLst>
                                      </p:cBhvr>
                                      <p:to>
                                        <p:strVal val="visible"/>
                                      </p:to>
                                    </p:set>
                                    <p:animEffect transition="in" filter="box(in)">
                                      <p:cBhvr>
                                        <p:cTn id="48" dur="500"/>
                                        <p:tgtEl>
                                          <p:spTgt spid="87050"/>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87052"/>
                                        </p:tgtEl>
                                        <p:attrNameLst>
                                          <p:attrName>style.visibility</p:attrName>
                                        </p:attrNameLst>
                                      </p:cBhvr>
                                      <p:to>
                                        <p:strVal val="visible"/>
                                      </p:to>
                                    </p:set>
                                    <p:animEffect transition="in" filter="box(in)">
                                      <p:cBhvr>
                                        <p:cTn id="51" dur="500"/>
                                        <p:tgtEl>
                                          <p:spTgt spid="87052"/>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87048"/>
                                        </p:tgtEl>
                                        <p:attrNameLst>
                                          <p:attrName>style.visibility</p:attrName>
                                        </p:attrNameLst>
                                      </p:cBhvr>
                                      <p:to>
                                        <p:strVal val="visible"/>
                                      </p:to>
                                    </p:set>
                                    <p:animEffect transition="in" filter="box(in)">
                                      <p:cBhvr>
                                        <p:cTn id="54" dur="500"/>
                                        <p:tgtEl>
                                          <p:spTgt spid="87048"/>
                                        </p:tgtEl>
                                      </p:cBhvr>
                                    </p:animEffect>
                                  </p:childTnLst>
                                </p:cTn>
                              </p:par>
                              <p:par>
                                <p:cTn id="55" presetID="4" presetClass="entr" presetSubtype="16" fill="hold" grpId="0" nodeType="withEffect">
                                  <p:stCondLst>
                                    <p:cond delay="0"/>
                                  </p:stCondLst>
                                  <p:childTnLst>
                                    <p:set>
                                      <p:cBhvr>
                                        <p:cTn id="56" dur="1" fill="hold">
                                          <p:stCondLst>
                                            <p:cond delay="0"/>
                                          </p:stCondLst>
                                        </p:cTn>
                                        <p:tgtEl>
                                          <p:spTgt spid="87049"/>
                                        </p:tgtEl>
                                        <p:attrNameLst>
                                          <p:attrName>style.visibility</p:attrName>
                                        </p:attrNameLst>
                                      </p:cBhvr>
                                      <p:to>
                                        <p:strVal val="visible"/>
                                      </p:to>
                                    </p:set>
                                    <p:animEffect transition="in" filter="box(in)">
                                      <p:cBhvr>
                                        <p:cTn id="57" dur="500"/>
                                        <p:tgtEl>
                                          <p:spTgt spid="87049"/>
                                        </p:tgtEl>
                                      </p:cBhvr>
                                    </p:animEffect>
                                  </p:childTnLst>
                                </p:cTn>
                              </p:par>
                              <p:par>
                                <p:cTn id="58" presetID="4" presetClass="entr" presetSubtype="16" fill="hold" grpId="0" nodeType="withEffect">
                                  <p:stCondLst>
                                    <p:cond delay="0"/>
                                  </p:stCondLst>
                                  <p:childTnLst>
                                    <p:set>
                                      <p:cBhvr>
                                        <p:cTn id="59" dur="1" fill="hold">
                                          <p:stCondLst>
                                            <p:cond delay="0"/>
                                          </p:stCondLst>
                                        </p:cTn>
                                        <p:tgtEl>
                                          <p:spTgt spid="87051"/>
                                        </p:tgtEl>
                                        <p:attrNameLst>
                                          <p:attrName>style.visibility</p:attrName>
                                        </p:attrNameLst>
                                      </p:cBhvr>
                                      <p:to>
                                        <p:strVal val="visible"/>
                                      </p:to>
                                    </p:set>
                                    <p:animEffect transition="in" filter="box(in)">
                                      <p:cBhvr>
                                        <p:cTn id="60" dur="500"/>
                                        <p:tgtEl>
                                          <p:spTgt spid="8705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4" presetClass="entr" presetSubtype="16" fill="hold" nodeType="clickEffect">
                                  <p:stCondLst>
                                    <p:cond delay="0"/>
                                  </p:stCondLst>
                                  <p:childTnLst>
                                    <p:set>
                                      <p:cBhvr>
                                        <p:cTn id="64" dur="1" fill="hold">
                                          <p:stCondLst>
                                            <p:cond delay="0"/>
                                          </p:stCondLst>
                                        </p:cTn>
                                        <p:tgtEl>
                                          <p:spTgt spid="87053"/>
                                        </p:tgtEl>
                                        <p:attrNameLst>
                                          <p:attrName>style.visibility</p:attrName>
                                        </p:attrNameLst>
                                      </p:cBhvr>
                                      <p:to>
                                        <p:strVal val="visible"/>
                                      </p:to>
                                    </p:set>
                                    <p:animEffect transition="in" filter="box(in)">
                                      <p:cBhvr>
                                        <p:cTn id="65" dur="500"/>
                                        <p:tgtEl>
                                          <p:spTgt spid="87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animBg="1"/>
      <p:bldP spid="87043" grpId="0" build="p" animBg="1"/>
      <p:bldP spid="87044" grpId="0"/>
      <p:bldP spid="87045" grpId="0" animBg="1"/>
      <p:bldP spid="87046" grpId="0"/>
      <p:bldP spid="87047" grpId="0" animBg="1"/>
      <p:bldP spid="87048" grpId="0" animBg="1"/>
      <p:bldP spid="87049" grpId="0"/>
      <p:bldP spid="87050" grpId="0" animBg="1"/>
      <p:bldP spid="87051" grpId="0" animBg="1"/>
      <p:bldP spid="8705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ángulo 4"/>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REACCION DE LA GLUTAMINASA</a:t>
            </a:r>
          </a:p>
        </p:txBody>
      </p:sp>
      <p:grpSp>
        <p:nvGrpSpPr>
          <p:cNvPr id="2" name="1 Grupo"/>
          <p:cNvGrpSpPr/>
          <p:nvPr/>
        </p:nvGrpSpPr>
        <p:grpSpPr>
          <a:xfrm>
            <a:off x="468313" y="1844675"/>
            <a:ext cx="8424862" cy="4529138"/>
            <a:chOff x="468313" y="1844675"/>
            <a:chExt cx="8424862" cy="4529138"/>
          </a:xfrm>
        </p:grpSpPr>
        <p:pic>
          <p:nvPicPr>
            <p:cNvPr id="96261" name="Imagen 5" descr="gl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844675"/>
              <a:ext cx="1851025"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2" name="Cuadro de texto 6" descr="25%"/>
            <p:cNvSpPr txBox="1">
              <a:spLocks noChangeArrowheads="1"/>
            </p:cNvSpPr>
            <p:nvPr/>
          </p:nvSpPr>
          <p:spPr bwMode="auto">
            <a:xfrm>
              <a:off x="539750" y="4149080"/>
              <a:ext cx="1728788" cy="396875"/>
            </a:xfrm>
            <a:prstGeom prst="rect">
              <a:avLst/>
            </a:prstGeom>
            <a:pattFill prst="pct25">
              <a:fgClr>
                <a:srgbClr val="EDF55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Glutamina</a:t>
              </a:r>
            </a:p>
          </p:txBody>
        </p:sp>
        <p:pic>
          <p:nvPicPr>
            <p:cNvPr id="96263" name="Imagen 7" descr="gl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276475"/>
              <a:ext cx="187960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4" name="Cuadro de texto 8" descr="25%"/>
            <p:cNvSpPr txBox="1">
              <a:spLocks noChangeArrowheads="1"/>
            </p:cNvSpPr>
            <p:nvPr/>
          </p:nvSpPr>
          <p:spPr bwMode="auto">
            <a:xfrm>
              <a:off x="5724128" y="4509120"/>
              <a:ext cx="1871662" cy="396875"/>
            </a:xfrm>
            <a:prstGeom prst="rect">
              <a:avLst/>
            </a:prstGeom>
            <a:pattFill prst="pct25">
              <a:fgClr>
                <a:srgbClr val="EDF551"/>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dirty="0"/>
                <a:t>Glutamato</a:t>
              </a:r>
            </a:p>
          </p:txBody>
        </p:sp>
        <p:sp>
          <p:nvSpPr>
            <p:cNvPr id="96265" name="Línea 9"/>
            <p:cNvSpPr>
              <a:spLocks noChangeShapeType="1"/>
            </p:cNvSpPr>
            <p:nvPr/>
          </p:nvSpPr>
          <p:spPr bwMode="auto">
            <a:xfrm>
              <a:off x="3635375" y="3573463"/>
              <a:ext cx="2016125"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96266" name="Cuadro de texto 10"/>
            <p:cNvSpPr txBox="1">
              <a:spLocks noChangeArrowheads="1"/>
            </p:cNvSpPr>
            <p:nvPr/>
          </p:nvSpPr>
          <p:spPr bwMode="auto">
            <a:xfrm>
              <a:off x="3635375" y="3789363"/>
              <a:ext cx="1800225" cy="366712"/>
            </a:xfrm>
            <a:prstGeom prst="rect">
              <a:avLst/>
            </a:prstGeom>
            <a:solidFill>
              <a:srgbClr val="EBFC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a:t>Glutaminasa</a:t>
              </a:r>
            </a:p>
          </p:txBody>
        </p:sp>
        <p:sp>
          <p:nvSpPr>
            <p:cNvPr id="96267" name="Cuadro de texto 11"/>
            <p:cNvSpPr txBox="1">
              <a:spLocks noChangeArrowheads="1"/>
            </p:cNvSpPr>
            <p:nvPr/>
          </p:nvSpPr>
          <p:spPr bwMode="auto">
            <a:xfrm>
              <a:off x="8101013" y="3357563"/>
              <a:ext cx="792162" cy="3968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NH</a:t>
              </a:r>
              <a:r>
                <a:rPr lang="es-ES" altLang="es-AR" sz="2000" b="1" baseline="-25000"/>
                <a:t>4</a:t>
              </a:r>
              <a:r>
                <a:rPr lang="es-ES" altLang="es-AR" sz="2000" b="1" baseline="30000"/>
                <a:t>+</a:t>
              </a:r>
              <a:endParaRPr lang="es-ES" altLang="es-AR" sz="2000" b="1"/>
            </a:p>
          </p:txBody>
        </p:sp>
        <p:sp>
          <p:nvSpPr>
            <p:cNvPr id="96268" name="Cuadro de texto 12"/>
            <p:cNvSpPr txBox="1">
              <a:spLocks noChangeArrowheads="1"/>
            </p:cNvSpPr>
            <p:nvPr/>
          </p:nvSpPr>
          <p:spPr bwMode="auto">
            <a:xfrm>
              <a:off x="7524750" y="3321050"/>
              <a:ext cx="5032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a:t>
              </a:r>
            </a:p>
          </p:txBody>
        </p:sp>
        <p:sp>
          <p:nvSpPr>
            <p:cNvPr id="96269" name="Cuadro de texto 13"/>
            <p:cNvSpPr txBox="1">
              <a:spLocks noChangeArrowheads="1"/>
            </p:cNvSpPr>
            <p:nvPr/>
          </p:nvSpPr>
          <p:spPr bwMode="auto">
            <a:xfrm>
              <a:off x="2484438" y="3284538"/>
              <a:ext cx="5032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a:t>
              </a:r>
            </a:p>
          </p:txBody>
        </p:sp>
        <p:sp>
          <p:nvSpPr>
            <p:cNvPr id="96270" name="Cuadro de texto 14"/>
            <p:cNvSpPr txBox="1">
              <a:spLocks noChangeArrowheads="1"/>
            </p:cNvSpPr>
            <p:nvPr/>
          </p:nvSpPr>
          <p:spPr bwMode="auto">
            <a:xfrm>
              <a:off x="2843213" y="3284538"/>
              <a:ext cx="792162" cy="406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2000" b="1"/>
                <a:t>H</a:t>
              </a:r>
              <a:r>
                <a:rPr lang="es-ES" altLang="es-AR" sz="2000" b="1" baseline="-25000"/>
                <a:t>2</a:t>
              </a:r>
              <a:r>
                <a:rPr lang="es-ES" altLang="es-AR" sz="2000" b="1"/>
                <a:t>O</a:t>
              </a:r>
            </a:p>
          </p:txBody>
        </p:sp>
        <p:sp>
          <p:nvSpPr>
            <p:cNvPr id="96271" name="Cuadro de texto 15"/>
            <p:cNvSpPr txBox="1">
              <a:spLocks noChangeArrowheads="1"/>
            </p:cNvSpPr>
            <p:nvPr/>
          </p:nvSpPr>
          <p:spPr bwMode="auto">
            <a:xfrm>
              <a:off x="1906588" y="5589588"/>
              <a:ext cx="5472112" cy="7842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rgbClr val="663300"/>
                  </a:solidFill>
                </a:rPr>
                <a:t>Enzima Mitocondrial</a:t>
              </a:r>
            </a:p>
            <a:p>
              <a:pPr algn="ctr" eaLnBrk="1" hangingPunct="1">
                <a:spcBef>
                  <a:spcPct val="50000"/>
                </a:spcBef>
              </a:pPr>
              <a:r>
                <a:rPr lang="es-ES" altLang="es-AR" b="1">
                  <a:solidFill>
                    <a:srgbClr val="663300"/>
                  </a:solidFill>
                </a:rPr>
                <a:t>Muy activa en hígado y riñón</a:t>
              </a:r>
              <a:endParaRPr lang="es-ES" altLang="es-AR" b="1"/>
            </a:p>
          </p:txBody>
        </p:sp>
      </p:grpSp>
    </p:spTree>
    <p:extLst>
      <p:ext uri="{BB962C8B-B14F-4D97-AF65-F5344CB8AC3E}">
        <p14:creationId xmlns:p14="http://schemas.microsoft.com/office/powerpoint/2010/main" val="37501530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6260"/>
                                        </p:tgtEl>
                                        <p:attrNameLst>
                                          <p:attrName>style.visibility</p:attrName>
                                        </p:attrNameLst>
                                      </p:cBhvr>
                                      <p:to>
                                        <p:strVal val="visible"/>
                                      </p:to>
                                    </p:set>
                                    <p:animEffect transition="in" filter="fade">
                                      <p:cBhvr>
                                        <p:cTn id="7" dur="800" decel="100000"/>
                                        <p:tgtEl>
                                          <p:spTgt spid="96260"/>
                                        </p:tgtEl>
                                      </p:cBhvr>
                                    </p:animEffect>
                                    <p:anim calcmode="lin" valueType="num">
                                      <p:cBhvr>
                                        <p:cTn id="8" dur="800" decel="100000" fill="hold"/>
                                        <p:tgtEl>
                                          <p:spTgt spid="96260"/>
                                        </p:tgtEl>
                                        <p:attrNameLst>
                                          <p:attrName>style.rotation</p:attrName>
                                        </p:attrNameLst>
                                      </p:cBhvr>
                                      <p:tavLst>
                                        <p:tav tm="0">
                                          <p:val>
                                            <p:fltVal val="-90"/>
                                          </p:val>
                                        </p:tav>
                                        <p:tav tm="100000">
                                          <p:val>
                                            <p:fltVal val="0"/>
                                          </p:val>
                                        </p:tav>
                                      </p:tavLst>
                                    </p:anim>
                                    <p:anim calcmode="lin" valueType="num">
                                      <p:cBhvr>
                                        <p:cTn id="9" dur="800" decel="100000" fill="hold"/>
                                        <p:tgtEl>
                                          <p:spTgt spid="96260"/>
                                        </p:tgtEl>
                                        <p:attrNameLst>
                                          <p:attrName>ppt_x</p:attrName>
                                        </p:attrNameLst>
                                      </p:cBhvr>
                                      <p:tavLst>
                                        <p:tav tm="0">
                                          <p:val>
                                            <p:strVal val="#ppt_x+0.4"/>
                                          </p:val>
                                        </p:tav>
                                        <p:tav tm="100000">
                                          <p:val>
                                            <p:strVal val="#ppt_x-0.05"/>
                                          </p:val>
                                        </p:tav>
                                      </p:tavLst>
                                    </p:anim>
                                    <p:anim calcmode="lin" valueType="num">
                                      <p:cBhvr>
                                        <p:cTn id="10" dur="800" decel="100000" fill="hold"/>
                                        <p:tgtEl>
                                          <p:spTgt spid="9626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626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626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4000" b="1" smtClean="0">
                <a:solidFill>
                  <a:schemeClr val="bg1"/>
                </a:solidFill>
              </a:rPr>
              <a:t>ELIMINACION DEL AMONIACO</a:t>
            </a:r>
          </a:p>
        </p:txBody>
      </p:sp>
      <p:sp>
        <p:nvSpPr>
          <p:cNvPr id="97283" name="Rectángulo 3" descr="25%"/>
          <p:cNvSpPr>
            <a:spLocks noGrp="1" noChangeArrowheads="1"/>
          </p:cNvSpPr>
          <p:nvPr>
            <p:ph type="body" idx="1"/>
          </p:nvPr>
        </p:nvSpPr>
        <p:spPr>
          <a:xfrm>
            <a:off x="395288" y="1700213"/>
            <a:ext cx="8280400" cy="4897437"/>
          </a:xfrm>
          <a:pattFill prst="pct25">
            <a:fgClr>
              <a:srgbClr val="663300"/>
            </a:fgClr>
            <a:bgClr>
              <a:schemeClr val="bg1"/>
            </a:bgClr>
          </a:pattFill>
        </p:spPr>
        <p:txBody>
          <a:bodyPr/>
          <a:lstStyle/>
          <a:p>
            <a:pPr eaLnBrk="1" hangingPunct="1"/>
            <a:endParaRPr lang="es-ES" altLang="es-AR" sz="2400" b="1" smtClean="0"/>
          </a:p>
          <a:p>
            <a:pPr eaLnBrk="1" hangingPunct="1"/>
            <a:r>
              <a:rPr lang="es-ES" altLang="es-AR" sz="2400" b="1" smtClean="0"/>
              <a:t>AMONIOTELICOS: Especies acuáticas </a:t>
            </a:r>
          </a:p>
          <a:p>
            <a:pPr eaLnBrk="1" hangingPunct="1">
              <a:buFontTx/>
              <a:buNone/>
            </a:pPr>
            <a:r>
              <a:rPr lang="es-ES" altLang="es-AR" sz="2400" b="1" smtClean="0"/>
              <a:t>                                     como peces óseos.</a:t>
            </a:r>
          </a:p>
          <a:p>
            <a:pPr eaLnBrk="1" hangingPunct="1">
              <a:buFontTx/>
              <a:buNone/>
            </a:pPr>
            <a:endParaRPr lang="es-ES" altLang="es-AR" sz="2400" b="1" smtClean="0"/>
          </a:p>
          <a:p>
            <a:pPr eaLnBrk="1" hangingPunct="1"/>
            <a:r>
              <a:rPr lang="es-ES" altLang="es-AR" sz="2400" b="1" smtClean="0"/>
              <a:t>URICOTELICOS: Aves y reptiles</a:t>
            </a:r>
          </a:p>
          <a:p>
            <a:pPr eaLnBrk="1" hangingPunct="1">
              <a:buFontTx/>
              <a:buNone/>
            </a:pPr>
            <a:endParaRPr lang="es-ES" altLang="es-AR" sz="2400" b="1" smtClean="0"/>
          </a:p>
          <a:p>
            <a:pPr eaLnBrk="1" hangingPunct="1"/>
            <a:r>
              <a:rPr lang="es-ES" altLang="es-AR" sz="2400" b="1" smtClean="0"/>
              <a:t>UREOTELICOS: Animales terrestres</a:t>
            </a:r>
          </a:p>
        </p:txBody>
      </p:sp>
      <p:sp>
        <p:nvSpPr>
          <p:cNvPr id="97284" name="Cuadro de texto 4"/>
          <p:cNvSpPr txBox="1">
            <a:spLocks noChangeArrowheads="1"/>
          </p:cNvSpPr>
          <p:nvPr/>
        </p:nvSpPr>
        <p:spPr bwMode="auto">
          <a:xfrm>
            <a:off x="7308850" y="2205038"/>
            <a:ext cx="792163" cy="366712"/>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NH</a:t>
            </a:r>
            <a:r>
              <a:rPr lang="es-ES" altLang="es-AR" b="1" baseline="-25000">
                <a:solidFill>
                  <a:schemeClr val="bg1"/>
                </a:solidFill>
              </a:rPr>
              <a:t>3</a:t>
            </a:r>
            <a:endParaRPr lang="es-ES" altLang="es-AR" b="1">
              <a:solidFill>
                <a:schemeClr val="bg1"/>
              </a:solidFill>
            </a:endParaRPr>
          </a:p>
        </p:txBody>
      </p:sp>
      <p:sp>
        <p:nvSpPr>
          <p:cNvPr id="97286" name="Cuadro de texto 6"/>
          <p:cNvSpPr txBox="1">
            <a:spLocks noChangeArrowheads="1"/>
          </p:cNvSpPr>
          <p:nvPr/>
        </p:nvSpPr>
        <p:spPr bwMode="auto">
          <a:xfrm>
            <a:off x="6659563" y="3429000"/>
            <a:ext cx="1657350" cy="366713"/>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Acido úrico</a:t>
            </a:r>
          </a:p>
        </p:txBody>
      </p:sp>
      <p:sp>
        <p:nvSpPr>
          <p:cNvPr id="97287" name="Cuadro de texto 7"/>
          <p:cNvSpPr txBox="1">
            <a:spLocks noChangeArrowheads="1"/>
          </p:cNvSpPr>
          <p:nvPr/>
        </p:nvSpPr>
        <p:spPr bwMode="auto">
          <a:xfrm>
            <a:off x="7164388" y="4292600"/>
            <a:ext cx="792162" cy="366713"/>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solidFill>
                  <a:schemeClr val="bg1"/>
                </a:solidFill>
              </a:rPr>
              <a:t>Urea</a:t>
            </a:r>
          </a:p>
        </p:txBody>
      </p:sp>
      <p:sp>
        <p:nvSpPr>
          <p:cNvPr id="97288" name="Autoforma 8"/>
          <p:cNvSpPr>
            <a:spLocks noChangeArrowheads="1"/>
          </p:cNvSpPr>
          <p:nvPr/>
        </p:nvSpPr>
        <p:spPr bwMode="auto">
          <a:xfrm>
            <a:off x="6011863" y="2355850"/>
            <a:ext cx="792162" cy="215900"/>
          </a:xfrm>
          <a:prstGeom prst="curvedDownArrow">
            <a:avLst>
              <a:gd name="adj1" fmla="val 73382"/>
              <a:gd name="adj2" fmla="val 146765"/>
              <a:gd name="adj3" fmla="val 33333"/>
            </a:avLst>
          </a:prstGeom>
          <a:solidFill>
            <a:srgbClr val="66330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7289" name="Autoforma 9"/>
          <p:cNvSpPr>
            <a:spLocks noChangeArrowheads="1"/>
          </p:cNvSpPr>
          <p:nvPr/>
        </p:nvSpPr>
        <p:spPr bwMode="auto">
          <a:xfrm>
            <a:off x="5329238" y="3579813"/>
            <a:ext cx="792162" cy="215900"/>
          </a:xfrm>
          <a:prstGeom prst="curvedDownArrow">
            <a:avLst>
              <a:gd name="adj1" fmla="val 73382"/>
              <a:gd name="adj2" fmla="val 146765"/>
              <a:gd name="adj3" fmla="val 33333"/>
            </a:avLst>
          </a:prstGeom>
          <a:solidFill>
            <a:srgbClr val="66330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97290" name="Autoforma 10"/>
          <p:cNvSpPr>
            <a:spLocks noChangeArrowheads="1"/>
          </p:cNvSpPr>
          <p:nvPr/>
        </p:nvSpPr>
        <p:spPr bwMode="auto">
          <a:xfrm>
            <a:off x="5724525" y="4367213"/>
            <a:ext cx="792163" cy="215900"/>
          </a:xfrm>
          <a:prstGeom prst="curvedDownArrow">
            <a:avLst>
              <a:gd name="adj1" fmla="val 73382"/>
              <a:gd name="adj2" fmla="val 146765"/>
              <a:gd name="adj3" fmla="val 33333"/>
            </a:avLst>
          </a:prstGeom>
          <a:solidFill>
            <a:srgbClr val="663300"/>
          </a:solidFill>
          <a:ln w="9525">
            <a:solidFill>
              <a:schemeClr val="tx1"/>
            </a:solidFill>
            <a:miter lim="800000"/>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43018" name="1 Rectángulo"/>
          <p:cNvSpPr>
            <a:spLocks noChangeArrowheads="1"/>
          </p:cNvSpPr>
          <p:nvPr/>
        </p:nvSpPr>
        <p:spPr bwMode="auto">
          <a:xfrm>
            <a:off x="395288" y="5157788"/>
            <a:ext cx="8280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a:t>En el hombre:</a:t>
            </a:r>
          </a:p>
          <a:p>
            <a:pPr eaLnBrk="1" hangingPunct="1"/>
            <a:r>
              <a:rPr lang="es-AR" altLang="es-AR" b="1"/>
              <a:t>Urea</a:t>
            </a:r>
            <a:r>
              <a:rPr lang="es-AR" altLang="es-AR" b="1">
                <a:sym typeface="Wingdings" pitchFamily="2" charset="2"/>
              </a:rPr>
              <a:t></a:t>
            </a:r>
            <a:r>
              <a:rPr lang="es-AR" altLang="es-AR" b="1"/>
              <a:t> compuesto no tóxico y muy soluble. </a:t>
            </a:r>
          </a:p>
          <a:p>
            <a:pPr eaLnBrk="1" hangingPunct="1"/>
            <a:r>
              <a:rPr lang="es-AR" altLang="es-AR" b="1"/>
              <a:t>A nivel renal parte del amoníaco se excreta como ión amonio siendo muy importante este mecanismo para el mantenimiento del equilibrio ácido-base. </a:t>
            </a:r>
          </a:p>
        </p:txBody>
      </p:sp>
    </p:spTree>
    <p:extLst>
      <p:ext uri="{BB962C8B-B14F-4D97-AF65-F5344CB8AC3E}">
        <p14:creationId xmlns:p14="http://schemas.microsoft.com/office/powerpoint/2010/main" val="10031735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7282"/>
                                        </p:tgtEl>
                                        <p:attrNameLst>
                                          <p:attrName>style.visibility</p:attrName>
                                        </p:attrNameLst>
                                      </p:cBhvr>
                                      <p:to>
                                        <p:strVal val="visible"/>
                                      </p:to>
                                    </p:set>
                                    <p:animEffect transition="in" filter="fade">
                                      <p:cBhvr>
                                        <p:cTn id="7" dur="800" decel="100000"/>
                                        <p:tgtEl>
                                          <p:spTgt spid="97282"/>
                                        </p:tgtEl>
                                      </p:cBhvr>
                                    </p:animEffect>
                                    <p:anim calcmode="lin" valueType="num">
                                      <p:cBhvr>
                                        <p:cTn id="8" dur="800" decel="100000" fill="hold"/>
                                        <p:tgtEl>
                                          <p:spTgt spid="97282"/>
                                        </p:tgtEl>
                                        <p:attrNameLst>
                                          <p:attrName>style.rotation</p:attrName>
                                        </p:attrNameLst>
                                      </p:cBhvr>
                                      <p:tavLst>
                                        <p:tav tm="0">
                                          <p:val>
                                            <p:fltVal val="-90"/>
                                          </p:val>
                                        </p:tav>
                                        <p:tav tm="100000">
                                          <p:val>
                                            <p:fltVal val="0"/>
                                          </p:val>
                                        </p:tav>
                                      </p:tavLst>
                                    </p:anim>
                                    <p:anim calcmode="lin" valueType="num">
                                      <p:cBhvr>
                                        <p:cTn id="9" dur="800" decel="100000" fill="hold"/>
                                        <p:tgtEl>
                                          <p:spTgt spid="97282"/>
                                        </p:tgtEl>
                                        <p:attrNameLst>
                                          <p:attrName>ppt_x</p:attrName>
                                        </p:attrNameLst>
                                      </p:cBhvr>
                                      <p:tavLst>
                                        <p:tav tm="0">
                                          <p:val>
                                            <p:strVal val="#ppt_x+0.4"/>
                                          </p:val>
                                        </p:tav>
                                        <p:tav tm="100000">
                                          <p:val>
                                            <p:strVal val="#ppt_x-0.05"/>
                                          </p:val>
                                        </p:tav>
                                      </p:tavLst>
                                    </p:anim>
                                    <p:anim calcmode="lin" valueType="num">
                                      <p:cBhvr>
                                        <p:cTn id="10" dur="800" decel="100000" fill="hold"/>
                                        <p:tgtEl>
                                          <p:spTgt spid="9728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728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728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7283">
                                            <p:bg/>
                                          </p:spTgt>
                                        </p:tgtEl>
                                        <p:attrNameLst>
                                          <p:attrName>style.visibility</p:attrName>
                                        </p:attrNameLst>
                                      </p:cBhvr>
                                      <p:to>
                                        <p:strVal val="visible"/>
                                      </p:to>
                                    </p:set>
                                    <p:animEffect transition="in" filter="box(in)">
                                      <p:cBhvr>
                                        <p:cTn id="17" dur="500"/>
                                        <p:tgtEl>
                                          <p:spTgt spid="9728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7283">
                                            <p:txEl>
                                              <p:pRg st="1" end="1"/>
                                            </p:txEl>
                                          </p:spTgt>
                                        </p:tgtEl>
                                        <p:attrNameLst>
                                          <p:attrName>style.visibility</p:attrName>
                                        </p:attrNameLst>
                                      </p:cBhvr>
                                      <p:to>
                                        <p:strVal val="visible"/>
                                      </p:to>
                                    </p:set>
                                    <p:animEffect transition="in" filter="box(in)">
                                      <p:cBhvr>
                                        <p:cTn id="22" dur="500"/>
                                        <p:tgtEl>
                                          <p:spTgt spid="9728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7283">
                                            <p:txEl>
                                              <p:pRg st="2" end="2"/>
                                            </p:txEl>
                                          </p:spTgt>
                                        </p:tgtEl>
                                        <p:attrNameLst>
                                          <p:attrName>style.visibility</p:attrName>
                                        </p:attrNameLst>
                                      </p:cBhvr>
                                      <p:to>
                                        <p:strVal val="visible"/>
                                      </p:to>
                                    </p:set>
                                    <p:animEffect transition="in" filter="box(in)">
                                      <p:cBhvr>
                                        <p:cTn id="27" dur="500"/>
                                        <p:tgtEl>
                                          <p:spTgt spid="9728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7283">
                                            <p:txEl>
                                              <p:pRg st="4" end="4"/>
                                            </p:txEl>
                                          </p:spTgt>
                                        </p:tgtEl>
                                        <p:attrNameLst>
                                          <p:attrName>style.visibility</p:attrName>
                                        </p:attrNameLst>
                                      </p:cBhvr>
                                      <p:to>
                                        <p:strVal val="visible"/>
                                      </p:to>
                                    </p:set>
                                    <p:animEffect transition="in" filter="box(in)">
                                      <p:cBhvr>
                                        <p:cTn id="32" dur="500"/>
                                        <p:tgtEl>
                                          <p:spTgt spid="9728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97283">
                                            <p:txEl>
                                              <p:pRg st="6" end="6"/>
                                            </p:txEl>
                                          </p:spTgt>
                                        </p:tgtEl>
                                        <p:attrNameLst>
                                          <p:attrName>style.visibility</p:attrName>
                                        </p:attrNameLst>
                                      </p:cBhvr>
                                      <p:to>
                                        <p:strVal val="visible"/>
                                      </p:to>
                                    </p:set>
                                    <p:animEffect transition="in" filter="box(in)">
                                      <p:cBhvr>
                                        <p:cTn id="37" dur="500"/>
                                        <p:tgtEl>
                                          <p:spTgt spid="9728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7288"/>
                                        </p:tgtEl>
                                        <p:attrNameLst>
                                          <p:attrName>style.visibility</p:attrName>
                                        </p:attrNameLst>
                                      </p:cBhvr>
                                      <p:to>
                                        <p:strVal val="visible"/>
                                      </p:to>
                                    </p:set>
                                    <p:animEffect transition="in" filter="blinds(horizontal)">
                                      <p:cBhvr>
                                        <p:cTn id="42" dur="500"/>
                                        <p:tgtEl>
                                          <p:spTgt spid="97288"/>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97284"/>
                                        </p:tgtEl>
                                        <p:attrNameLst>
                                          <p:attrName>style.visibility</p:attrName>
                                        </p:attrNameLst>
                                      </p:cBhvr>
                                      <p:to>
                                        <p:strVal val="visible"/>
                                      </p:to>
                                    </p:set>
                                    <p:animEffect transition="in" filter="blinds(horizontal)">
                                      <p:cBhvr>
                                        <p:cTn id="45" dur="500"/>
                                        <p:tgtEl>
                                          <p:spTgt spid="9728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97289"/>
                                        </p:tgtEl>
                                        <p:attrNameLst>
                                          <p:attrName>style.visibility</p:attrName>
                                        </p:attrNameLst>
                                      </p:cBhvr>
                                      <p:to>
                                        <p:strVal val="visible"/>
                                      </p:to>
                                    </p:set>
                                    <p:animEffect transition="in" filter="blinds(horizontal)">
                                      <p:cBhvr>
                                        <p:cTn id="50" dur="500"/>
                                        <p:tgtEl>
                                          <p:spTgt spid="97289"/>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97286"/>
                                        </p:tgtEl>
                                        <p:attrNameLst>
                                          <p:attrName>style.visibility</p:attrName>
                                        </p:attrNameLst>
                                      </p:cBhvr>
                                      <p:to>
                                        <p:strVal val="visible"/>
                                      </p:to>
                                    </p:set>
                                    <p:animEffect transition="in" filter="blinds(horizontal)">
                                      <p:cBhvr>
                                        <p:cTn id="53" dur="500"/>
                                        <p:tgtEl>
                                          <p:spTgt spid="97286"/>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97290"/>
                                        </p:tgtEl>
                                        <p:attrNameLst>
                                          <p:attrName>style.visibility</p:attrName>
                                        </p:attrNameLst>
                                      </p:cBhvr>
                                      <p:to>
                                        <p:strVal val="visible"/>
                                      </p:to>
                                    </p:set>
                                    <p:animEffect transition="in" filter="blinds(horizontal)">
                                      <p:cBhvr>
                                        <p:cTn id="58" dur="500"/>
                                        <p:tgtEl>
                                          <p:spTgt spid="97290"/>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97287"/>
                                        </p:tgtEl>
                                        <p:attrNameLst>
                                          <p:attrName>style.visibility</p:attrName>
                                        </p:attrNameLst>
                                      </p:cBhvr>
                                      <p:to>
                                        <p:strVal val="visible"/>
                                      </p:to>
                                    </p:set>
                                    <p:animEffect transition="in" filter="blinds(horizontal)">
                                      <p:cBhvr>
                                        <p:cTn id="61" dur="500"/>
                                        <p:tgtEl>
                                          <p:spTgt spid="97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nimBg="1"/>
      <p:bldP spid="97283" grpId="0" build="p" animBg="1"/>
      <p:bldP spid="97284" grpId="0" animBg="1"/>
      <p:bldP spid="97286" grpId="0" animBg="1"/>
      <p:bldP spid="97287" grpId="0" animBg="1"/>
      <p:bldP spid="97288" grpId="0" animBg="1"/>
      <p:bldP spid="97289" grpId="0" animBg="1"/>
      <p:bldP spid="9729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8723312" cy="640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9481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6" name="Cuadro de texto 12" descr="25%"/>
          <p:cNvSpPr txBox="1">
            <a:spLocks noChangeArrowheads="1"/>
          </p:cNvSpPr>
          <p:nvPr/>
        </p:nvSpPr>
        <p:spPr bwMode="auto">
          <a:xfrm>
            <a:off x="468313" y="549275"/>
            <a:ext cx="2016125"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α - cetoácidos</a:t>
            </a:r>
            <a:endParaRPr lang="es-ES" altLang="es-AR" b="1"/>
          </a:p>
        </p:txBody>
      </p:sp>
      <p:sp>
        <p:nvSpPr>
          <p:cNvPr id="36877" name="Cuadro de texto 13" descr="25%"/>
          <p:cNvSpPr txBox="1">
            <a:spLocks noChangeArrowheads="1"/>
          </p:cNvSpPr>
          <p:nvPr/>
        </p:nvSpPr>
        <p:spPr bwMode="auto">
          <a:xfrm>
            <a:off x="2843213" y="1700213"/>
            <a:ext cx="1152525" cy="320675"/>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80000"/>
              </a:lnSpc>
              <a:spcBef>
                <a:spcPct val="20000"/>
              </a:spcBef>
            </a:pPr>
            <a:r>
              <a:rPr lang="es-ES_tradnl" altLang="es-AR" b="1"/>
              <a:t>Glucosa</a:t>
            </a:r>
            <a:endParaRPr lang="es-ES" altLang="es-AR" b="1"/>
          </a:p>
        </p:txBody>
      </p:sp>
      <p:sp>
        <p:nvSpPr>
          <p:cNvPr id="36878" name="Cuadro de texto 14" descr="25%"/>
          <p:cNvSpPr txBox="1">
            <a:spLocks noChangeArrowheads="1"/>
          </p:cNvSpPr>
          <p:nvPr/>
        </p:nvSpPr>
        <p:spPr bwMode="auto">
          <a:xfrm>
            <a:off x="250825" y="1844675"/>
            <a:ext cx="1368425"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Oxidación</a:t>
            </a:r>
            <a:endParaRPr lang="es-ES" altLang="es-AR" b="1"/>
          </a:p>
        </p:txBody>
      </p:sp>
      <p:sp>
        <p:nvSpPr>
          <p:cNvPr id="36879" name="Cuadro de texto 15" descr="25%"/>
          <p:cNvSpPr txBox="1">
            <a:spLocks noChangeArrowheads="1"/>
          </p:cNvSpPr>
          <p:nvPr/>
        </p:nvSpPr>
        <p:spPr bwMode="auto">
          <a:xfrm>
            <a:off x="3276600" y="3068638"/>
            <a:ext cx="1439863" cy="650875"/>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Cuerpos cetónicos</a:t>
            </a:r>
            <a:endParaRPr lang="es-ES" altLang="es-AR" b="1"/>
          </a:p>
        </p:txBody>
      </p:sp>
      <p:sp>
        <p:nvSpPr>
          <p:cNvPr id="36880" name="Cuadro de texto 16" descr="25%"/>
          <p:cNvSpPr txBox="1">
            <a:spLocks noChangeArrowheads="1"/>
          </p:cNvSpPr>
          <p:nvPr/>
        </p:nvSpPr>
        <p:spPr bwMode="auto">
          <a:xfrm>
            <a:off x="6588125" y="476250"/>
            <a:ext cx="1368425" cy="376238"/>
          </a:xfrm>
          <a:prstGeom prst="rect">
            <a:avLst/>
          </a:prstGeom>
          <a:pattFill prst="pct25">
            <a:fgClr>
              <a:srgbClr val="DAC9C4"/>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Amoníaco</a:t>
            </a:r>
            <a:endParaRPr lang="es-ES" altLang="es-AR" b="1"/>
          </a:p>
        </p:txBody>
      </p:sp>
      <p:sp>
        <p:nvSpPr>
          <p:cNvPr id="36881" name="Cuadro de texto 17" descr="25%"/>
          <p:cNvSpPr txBox="1">
            <a:spLocks noChangeArrowheads="1"/>
          </p:cNvSpPr>
          <p:nvPr/>
        </p:nvSpPr>
        <p:spPr bwMode="auto">
          <a:xfrm>
            <a:off x="2627313" y="5589588"/>
            <a:ext cx="2232025" cy="320675"/>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80000"/>
              </a:lnSpc>
              <a:spcBef>
                <a:spcPct val="20000"/>
              </a:spcBef>
            </a:pPr>
            <a:r>
              <a:rPr lang="es-ES_tradnl" altLang="es-AR" b="1"/>
              <a:t>CO</a:t>
            </a:r>
            <a:r>
              <a:rPr lang="es-ES_tradnl" altLang="es-AR" b="1" baseline="-25000"/>
              <a:t>2</a:t>
            </a:r>
            <a:r>
              <a:rPr lang="es-ES_tradnl" altLang="es-AR" b="1"/>
              <a:t>  + H</a:t>
            </a:r>
            <a:r>
              <a:rPr lang="es-ES_tradnl" altLang="es-AR" b="1" baseline="-25000"/>
              <a:t>2</a:t>
            </a:r>
            <a:r>
              <a:rPr lang="es-ES_tradnl" altLang="es-AR" b="1"/>
              <a:t>O – ATP</a:t>
            </a:r>
            <a:endParaRPr lang="es-ES" altLang="es-AR" b="1"/>
          </a:p>
        </p:txBody>
      </p:sp>
      <p:sp>
        <p:nvSpPr>
          <p:cNvPr id="36882" name="Cuadro de texto 18" descr="25%"/>
          <p:cNvSpPr txBox="1">
            <a:spLocks noChangeArrowheads="1"/>
          </p:cNvSpPr>
          <p:nvPr/>
        </p:nvSpPr>
        <p:spPr bwMode="auto">
          <a:xfrm>
            <a:off x="1403350" y="4437063"/>
            <a:ext cx="2016125" cy="376237"/>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Ciclo de Krebs</a:t>
            </a:r>
            <a:endParaRPr lang="es-ES" altLang="es-AR" b="1"/>
          </a:p>
        </p:txBody>
      </p:sp>
      <p:sp>
        <p:nvSpPr>
          <p:cNvPr id="36883" name="Cuadro de texto 19" descr="25%"/>
          <p:cNvSpPr txBox="1">
            <a:spLocks noChangeArrowheads="1"/>
          </p:cNvSpPr>
          <p:nvPr/>
        </p:nvSpPr>
        <p:spPr bwMode="auto">
          <a:xfrm>
            <a:off x="611188" y="3213100"/>
            <a:ext cx="1511300" cy="376238"/>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b="1"/>
              <a:t>Acetil CoA</a:t>
            </a:r>
            <a:endParaRPr lang="es-ES" altLang="es-AR" b="1"/>
          </a:p>
        </p:txBody>
      </p:sp>
      <p:sp>
        <p:nvSpPr>
          <p:cNvPr id="36884" name="Cuadro de texto 20" descr="25%"/>
          <p:cNvSpPr txBox="1">
            <a:spLocks noChangeArrowheads="1"/>
          </p:cNvSpPr>
          <p:nvPr/>
        </p:nvSpPr>
        <p:spPr bwMode="auto">
          <a:xfrm>
            <a:off x="6877050" y="3429000"/>
            <a:ext cx="1368425" cy="650875"/>
          </a:xfrm>
          <a:prstGeom prst="rect">
            <a:avLst/>
          </a:prstGeom>
          <a:pattFill prst="pct25">
            <a:fgClr>
              <a:srgbClr val="DAC9C4"/>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_tradnl" altLang="es-AR" b="1"/>
              <a:t>Excreción renal</a:t>
            </a:r>
            <a:endParaRPr lang="es-ES" altLang="es-AR" b="1"/>
          </a:p>
        </p:txBody>
      </p:sp>
      <p:sp>
        <p:nvSpPr>
          <p:cNvPr id="36885" name="Cuadro de texto 21" descr="25%"/>
          <p:cNvSpPr txBox="1">
            <a:spLocks noChangeArrowheads="1"/>
          </p:cNvSpPr>
          <p:nvPr/>
        </p:nvSpPr>
        <p:spPr bwMode="auto">
          <a:xfrm>
            <a:off x="6659563" y="2060575"/>
            <a:ext cx="1368425" cy="376238"/>
          </a:xfrm>
          <a:prstGeom prst="rect">
            <a:avLst/>
          </a:prstGeom>
          <a:pattFill prst="pct25">
            <a:fgClr>
              <a:srgbClr val="DAC9C4"/>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_tradnl" altLang="es-AR" b="1"/>
              <a:t>Urea</a:t>
            </a:r>
            <a:endParaRPr lang="es-ES" altLang="es-AR" b="1"/>
          </a:p>
        </p:txBody>
      </p:sp>
      <p:sp>
        <p:nvSpPr>
          <p:cNvPr id="36890" name="Línea 26"/>
          <p:cNvSpPr>
            <a:spLocks noChangeShapeType="1"/>
          </p:cNvSpPr>
          <p:nvPr/>
        </p:nvSpPr>
        <p:spPr bwMode="auto">
          <a:xfrm>
            <a:off x="684213" y="981075"/>
            <a:ext cx="0" cy="6477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1" name="Línea 27"/>
          <p:cNvSpPr>
            <a:spLocks noChangeShapeType="1"/>
          </p:cNvSpPr>
          <p:nvPr/>
        </p:nvSpPr>
        <p:spPr bwMode="auto">
          <a:xfrm rot="-5028356">
            <a:off x="2700338" y="2997200"/>
            <a:ext cx="71437" cy="792163"/>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2" name="Línea 28"/>
          <p:cNvSpPr>
            <a:spLocks noChangeShapeType="1"/>
          </p:cNvSpPr>
          <p:nvPr/>
        </p:nvSpPr>
        <p:spPr bwMode="auto">
          <a:xfrm rot="-2599688">
            <a:off x="2784475" y="873125"/>
            <a:ext cx="0" cy="8636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3" name="Línea 29"/>
          <p:cNvSpPr>
            <a:spLocks noChangeShapeType="1"/>
          </p:cNvSpPr>
          <p:nvPr/>
        </p:nvSpPr>
        <p:spPr bwMode="auto">
          <a:xfrm>
            <a:off x="1116013" y="2349500"/>
            <a:ext cx="0" cy="6477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4" name="Línea 30"/>
          <p:cNvSpPr>
            <a:spLocks noChangeShapeType="1"/>
          </p:cNvSpPr>
          <p:nvPr/>
        </p:nvSpPr>
        <p:spPr bwMode="auto">
          <a:xfrm>
            <a:off x="1908175" y="3644900"/>
            <a:ext cx="0" cy="6477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5" name="Línea 31"/>
          <p:cNvSpPr>
            <a:spLocks noChangeShapeType="1"/>
          </p:cNvSpPr>
          <p:nvPr/>
        </p:nvSpPr>
        <p:spPr bwMode="auto">
          <a:xfrm>
            <a:off x="3276600" y="4868863"/>
            <a:ext cx="0" cy="6477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6" name="Línea 32"/>
          <p:cNvSpPr>
            <a:spLocks noChangeShapeType="1"/>
          </p:cNvSpPr>
          <p:nvPr/>
        </p:nvSpPr>
        <p:spPr bwMode="auto">
          <a:xfrm>
            <a:off x="7235825" y="981075"/>
            <a:ext cx="0" cy="8636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6897" name="Línea 33"/>
          <p:cNvSpPr>
            <a:spLocks noChangeShapeType="1"/>
          </p:cNvSpPr>
          <p:nvPr/>
        </p:nvSpPr>
        <p:spPr bwMode="auto">
          <a:xfrm>
            <a:off x="7308850" y="2565400"/>
            <a:ext cx="0" cy="863600"/>
          </a:xfrm>
          <a:prstGeom prst="line">
            <a:avLst/>
          </a:prstGeom>
          <a:noFill/>
          <a:ln w="381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6164" name="1 Rectángulo"/>
          <p:cNvSpPr>
            <a:spLocks noChangeArrowheads="1"/>
          </p:cNvSpPr>
          <p:nvPr/>
        </p:nvSpPr>
        <p:spPr bwMode="auto">
          <a:xfrm>
            <a:off x="4891088" y="4454525"/>
            <a:ext cx="41449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b="1">
                <a:latin typeface="Arial" charset="0"/>
              </a:rPr>
              <a:t>En los organismos, el 90% de las necesidades energéticas son cubiertas por los hidratos de carbono y las grasas. </a:t>
            </a:r>
          </a:p>
          <a:p>
            <a:pPr algn="ctr" eaLnBrk="1" hangingPunct="1"/>
            <a:endParaRPr lang="es-AR" altLang="es-AR" b="1">
              <a:latin typeface="Arial" charset="0"/>
            </a:endParaRPr>
          </a:p>
          <a:p>
            <a:pPr algn="ctr" eaLnBrk="1" hangingPunct="1"/>
            <a:r>
              <a:rPr lang="es-AR" altLang="es-AR" b="1">
                <a:latin typeface="Arial" charset="0"/>
              </a:rPr>
              <a:t>El 10% al 15% restante es proporcionado por la oxidación de los aminoácidos. </a:t>
            </a:r>
          </a:p>
        </p:txBody>
      </p:sp>
    </p:spTree>
    <p:extLst>
      <p:ext uri="{BB962C8B-B14F-4D97-AF65-F5344CB8AC3E}">
        <p14:creationId xmlns:p14="http://schemas.microsoft.com/office/powerpoint/2010/main" val="7704754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6876"/>
                                        </p:tgtEl>
                                        <p:attrNameLst>
                                          <p:attrName>style.visibility</p:attrName>
                                        </p:attrNameLst>
                                      </p:cBhvr>
                                      <p:to>
                                        <p:strVal val="visible"/>
                                      </p:to>
                                    </p:set>
                                    <p:animEffect transition="in" filter="checkerboard(across)">
                                      <p:cBhvr>
                                        <p:cTn id="7" dur="500"/>
                                        <p:tgtEl>
                                          <p:spTgt spid="368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6890"/>
                                        </p:tgtEl>
                                        <p:attrNameLst>
                                          <p:attrName>style.visibility</p:attrName>
                                        </p:attrNameLst>
                                      </p:cBhvr>
                                      <p:to>
                                        <p:strVal val="visible"/>
                                      </p:to>
                                    </p:set>
                                    <p:animEffect transition="in" filter="checkerboard(across)">
                                      <p:cBhvr>
                                        <p:cTn id="12" dur="500"/>
                                        <p:tgtEl>
                                          <p:spTgt spid="36890"/>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6878"/>
                                        </p:tgtEl>
                                        <p:attrNameLst>
                                          <p:attrName>style.visibility</p:attrName>
                                        </p:attrNameLst>
                                      </p:cBhvr>
                                      <p:to>
                                        <p:strVal val="visible"/>
                                      </p:to>
                                    </p:set>
                                    <p:animEffect transition="in" filter="checkerboard(across)">
                                      <p:cBhvr>
                                        <p:cTn id="15" dur="500"/>
                                        <p:tgtEl>
                                          <p:spTgt spid="3687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36892"/>
                                        </p:tgtEl>
                                        <p:attrNameLst>
                                          <p:attrName>style.visibility</p:attrName>
                                        </p:attrNameLst>
                                      </p:cBhvr>
                                      <p:to>
                                        <p:strVal val="visible"/>
                                      </p:to>
                                    </p:set>
                                    <p:animEffect transition="in" filter="checkerboard(across)">
                                      <p:cBhvr>
                                        <p:cTn id="20" dur="500"/>
                                        <p:tgtEl>
                                          <p:spTgt spid="36892"/>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36877"/>
                                        </p:tgtEl>
                                        <p:attrNameLst>
                                          <p:attrName>style.visibility</p:attrName>
                                        </p:attrNameLst>
                                      </p:cBhvr>
                                      <p:to>
                                        <p:strVal val="visible"/>
                                      </p:to>
                                    </p:set>
                                    <p:animEffect transition="in" filter="checkerboard(across)">
                                      <p:cBhvr>
                                        <p:cTn id="23" dur="500"/>
                                        <p:tgtEl>
                                          <p:spTgt spid="3687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6893"/>
                                        </p:tgtEl>
                                        <p:attrNameLst>
                                          <p:attrName>style.visibility</p:attrName>
                                        </p:attrNameLst>
                                      </p:cBhvr>
                                      <p:to>
                                        <p:strVal val="visible"/>
                                      </p:to>
                                    </p:set>
                                    <p:animEffect transition="in" filter="checkerboard(across)">
                                      <p:cBhvr>
                                        <p:cTn id="28" dur="500"/>
                                        <p:tgtEl>
                                          <p:spTgt spid="36893"/>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36883"/>
                                        </p:tgtEl>
                                        <p:attrNameLst>
                                          <p:attrName>style.visibility</p:attrName>
                                        </p:attrNameLst>
                                      </p:cBhvr>
                                      <p:to>
                                        <p:strVal val="visible"/>
                                      </p:to>
                                    </p:set>
                                    <p:animEffect transition="in" filter="checkerboard(across)">
                                      <p:cBhvr>
                                        <p:cTn id="31" dur="500"/>
                                        <p:tgtEl>
                                          <p:spTgt spid="3688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6894"/>
                                        </p:tgtEl>
                                        <p:attrNameLst>
                                          <p:attrName>style.visibility</p:attrName>
                                        </p:attrNameLst>
                                      </p:cBhvr>
                                      <p:to>
                                        <p:strVal val="visible"/>
                                      </p:to>
                                    </p:set>
                                    <p:animEffect transition="in" filter="blinds(horizontal)">
                                      <p:cBhvr>
                                        <p:cTn id="36" dur="500"/>
                                        <p:tgtEl>
                                          <p:spTgt spid="36894"/>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6891"/>
                                        </p:tgtEl>
                                        <p:attrNameLst>
                                          <p:attrName>style.visibility</p:attrName>
                                        </p:attrNameLst>
                                      </p:cBhvr>
                                      <p:to>
                                        <p:strVal val="visible"/>
                                      </p:to>
                                    </p:set>
                                    <p:animEffect transition="in" filter="blinds(horizontal)">
                                      <p:cBhvr>
                                        <p:cTn id="39" dur="500"/>
                                        <p:tgtEl>
                                          <p:spTgt spid="3689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36882"/>
                                        </p:tgtEl>
                                        <p:attrNameLst>
                                          <p:attrName>style.visibility</p:attrName>
                                        </p:attrNameLst>
                                      </p:cBhvr>
                                      <p:to>
                                        <p:strVal val="visible"/>
                                      </p:to>
                                    </p:set>
                                    <p:animEffect transition="in" filter="checkerboard(across)">
                                      <p:cBhvr>
                                        <p:cTn id="44" dur="500"/>
                                        <p:tgtEl>
                                          <p:spTgt spid="3688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36879"/>
                                        </p:tgtEl>
                                        <p:attrNameLst>
                                          <p:attrName>style.visibility</p:attrName>
                                        </p:attrNameLst>
                                      </p:cBhvr>
                                      <p:to>
                                        <p:strVal val="visible"/>
                                      </p:to>
                                    </p:set>
                                    <p:animEffect transition="in" filter="checkerboard(across)">
                                      <p:cBhvr>
                                        <p:cTn id="49" dur="500"/>
                                        <p:tgtEl>
                                          <p:spTgt spid="36879"/>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36895"/>
                                        </p:tgtEl>
                                        <p:attrNameLst>
                                          <p:attrName>style.visibility</p:attrName>
                                        </p:attrNameLst>
                                      </p:cBhvr>
                                      <p:to>
                                        <p:strVal val="visible"/>
                                      </p:to>
                                    </p:set>
                                    <p:animEffect transition="in" filter="box(in)">
                                      <p:cBhvr>
                                        <p:cTn id="54" dur="500"/>
                                        <p:tgtEl>
                                          <p:spTgt spid="36895"/>
                                        </p:tgtEl>
                                      </p:cBhvr>
                                    </p:animEffect>
                                  </p:childTnLst>
                                </p:cTn>
                              </p:par>
                              <p:par>
                                <p:cTn id="55" presetID="4" presetClass="entr" presetSubtype="16" fill="hold" grpId="0" nodeType="withEffect">
                                  <p:stCondLst>
                                    <p:cond delay="0"/>
                                  </p:stCondLst>
                                  <p:childTnLst>
                                    <p:set>
                                      <p:cBhvr>
                                        <p:cTn id="56" dur="1" fill="hold">
                                          <p:stCondLst>
                                            <p:cond delay="0"/>
                                          </p:stCondLst>
                                        </p:cTn>
                                        <p:tgtEl>
                                          <p:spTgt spid="36881"/>
                                        </p:tgtEl>
                                        <p:attrNameLst>
                                          <p:attrName>style.visibility</p:attrName>
                                        </p:attrNameLst>
                                      </p:cBhvr>
                                      <p:to>
                                        <p:strVal val="visible"/>
                                      </p:to>
                                    </p:set>
                                    <p:animEffect transition="in" filter="box(in)">
                                      <p:cBhvr>
                                        <p:cTn id="57" dur="500"/>
                                        <p:tgtEl>
                                          <p:spTgt spid="3688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6880"/>
                                        </p:tgtEl>
                                        <p:attrNameLst>
                                          <p:attrName>style.visibility</p:attrName>
                                        </p:attrNameLst>
                                      </p:cBhvr>
                                      <p:to>
                                        <p:strVal val="visible"/>
                                      </p:to>
                                    </p:set>
                                    <p:animEffect transition="in" filter="checkerboard(across)">
                                      <p:cBhvr>
                                        <p:cTn id="62" dur="500"/>
                                        <p:tgtEl>
                                          <p:spTgt spid="36880"/>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36896"/>
                                        </p:tgtEl>
                                        <p:attrNameLst>
                                          <p:attrName>style.visibility</p:attrName>
                                        </p:attrNameLst>
                                      </p:cBhvr>
                                      <p:to>
                                        <p:strVal val="visible"/>
                                      </p:to>
                                    </p:set>
                                    <p:animEffect transition="in" filter="checkerboard(across)">
                                      <p:cBhvr>
                                        <p:cTn id="67" dur="500"/>
                                        <p:tgtEl>
                                          <p:spTgt spid="36896"/>
                                        </p:tgtEl>
                                      </p:cBhvr>
                                    </p:animEffect>
                                  </p:childTnLst>
                                </p:cTn>
                              </p:par>
                              <p:par>
                                <p:cTn id="68" presetID="5" presetClass="entr" presetSubtype="10" fill="hold" grpId="0" nodeType="withEffect">
                                  <p:stCondLst>
                                    <p:cond delay="0"/>
                                  </p:stCondLst>
                                  <p:childTnLst>
                                    <p:set>
                                      <p:cBhvr>
                                        <p:cTn id="69" dur="1" fill="hold">
                                          <p:stCondLst>
                                            <p:cond delay="0"/>
                                          </p:stCondLst>
                                        </p:cTn>
                                        <p:tgtEl>
                                          <p:spTgt spid="36885"/>
                                        </p:tgtEl>
                                        <p:attrNameLst>
                                          <p:attrName>style.visibility</p:attrName>
                                        </p:attrNameLst>
                                      </p:cBhvr>
                                      <p:to>
                                        <p:strVal val="visible"/>
                                      </p:to>
                                    </p:set>
                                    <p:animEffect transition="in" filter="checkerboard(across)">
                                      <p:cBhvr>
                                        <p:cTn id="70" dur="500"/>
                                        <p:tgtEl>
                                          <p:spTgt spid="36885"/>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ntr" presetSubtype="16" fill="hold" grpId="0" nodeType="clickEffect">
                                  <p:stCondLst>
                                    <p:cond delay="0"/>
                                  </p:stCondLst>
                                  <p:childTnLst>
                                    <p:set>
                                      <p:cBhvr>
                                        <p:cTn id="74" dur="1" fill="hold">
                                          <p:stCondLst>
                                            <p:cond delay="0"/>
                                          </p:stCondLst>
                                        </p:cTn>
                                        <p:tgtEl>
                                          <p:spTgt spid="36897"/>
                                        </p:tgtEl>
                                        <p:attrNameLst>
                                          <p:attrName>style.visibility</p:attrName>
                                        </p:attrNameLst>
                                      </p:cBhvr>
                                      <p:to>
                                        <p:strVal val="visible"/>
                                      </p:to>
                                    </p:set>
                                    <p:animEffect transition="in" filter="box(in)">
                                      <p:cBhvr>
                                        <p:cTn id="75" dur="500"/>
                                        <p:tgtEl>
                                          <p:spTgt spid="36897"/>
                                        </p:tgtEl>
                                      </p:cBhvr>
                                    </p:animEffect>
                                  </p:childTnLst>
                                </p:cTn>
                              </p:par>
                              <p:par>
                                <p:cTn id="76" presetID="4" presetClass="entr" presetSubtype="16" fill="hold" grpId="0" nodeType="withEffect">
                                  <p:stCondLst>
                                    <p:cond delay="0"/>
                                  </p:stCondLst>
                                  <p:childTnLst>
                                    <p:set>
                                      <p:cBhvr>
                                        <p:cTn id="77" dur="1" fill="hold">
                                          <p:stCondLst>
                                            <p:cond delay="0"/>
                                          </p:stCondLst>
                                        </p:cTn>
                                        <p:tgtEl>
                                          <p:spTgt spid="36884"/>
                                        </p:tgtEl>
                                        <p:attrNameLst>
                                          <p:attrName>style.visibility</p:attrName>
                                        </p:attrNameLst>
                                      </p:cBhvr>
                                      <p:to>
                                        <p:strVal val="visible"/>
                                      </p:to>
                                    </p:set>
                                    <p:animEffect transition="in" filter="box(in)">
                                      <p:cBhvr>
                                        <p:cTn id="78" dur="500"/>
                                        <p:tgtEl>
                                          <p:spTgt spid="368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6" grpId="0" animBg="1"/>
      <p:bldP spid="36877" grpId="0" animBg="1"/>
      <p:bldP spid="36878" grpId="0" animBg="1"/>
      <p:bldP spid="36879" grpId="0" animBg="1"/>
      <p:bldP spid="36880" grpId="0" animBg="1"/>
      <p:bldP spid="36881" grpId="0" animBg="1"/>
      <p:bldP spid="36882" grpId="0" animBg="1"/>
      <p:bldP spid="36883" grpId="0" animBg="1"/>
      <p:bldP spid="36884" grpId="0" animBg="1"/>
      <p:bldP spid="36885" grpId="0" animBg="1"/>
      <p:bldP spid="36890" grpId="0" animBg="1"/>
      <p:bldP spid="36891" grpId="0" animBg="1"/>
      <p:bldP spid="36892" grpId="0" animBg="1"/>
      <p:bldP spid="36893" grpId="0" animBg="1"/>
      <p:bldP spid="36894" grpId="0" animBg="1"/>
      <p:bldP spid="36895" grpId="0" animBg="1"/>
      <p:bldP spid="36896" grpId="0" animBg="1"/>
      <p:bldP spid="3689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65100"/>
            <a:ext cx="7345362" cy="640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52799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8" name="Rectángulo 6"/>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REGULACION DEL CICLO DE LA UREA</a:t>
            </a:r>
          </a:p>
        </p:txBody>
      </p:sp>
      <p:sp>
        <p:nvSpPr>
          <p:cNvPr id="64521" name="Cuadro de texto 9" descr="25%"/>
          <p:cNvSpPr txBox="1">
            <a:spLocks noChangeArrowheads="1"/>
          </p:cNvSpPr>
          <p:nvPr/>
        </p:nvSpPr>
        <p:spPr bwMode="auto">
          <a:xfrm>
            <a:off x="323850" y="2708275"/>
            <a:ext cx="3313113" cy="406400"/>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Regulación a corto plazo</a:t>
            </a:r>
          </a:p>
        </p:txBody>
      </p:sp>
      <p:sp>
        <p:nvSpPr>
          <p:cNvPr id="64522" name="Cuadro de texto 10" descr="25%"/>
          <p:cNvSpPr txBox="1">
            <a:spLocks noChangeArrowheads="1"/>
          </p:cNvSpPr>
          <p:nvPr/>
        </p:nvSpPr>
        <p:spPr bwMode="auto">
          <a:xfrm>
            <a:off x="323850" y="4581525"/>
            <a:ext cx="3313113" cy="406400"/>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000" b="1"/>
              <a:t>Regulación a largo plazo</a:t>
            </a:r>
          </a:p>
        </p:txBody>
      </p:sp>
      <p:sp>
        <p:nvSpPr>
          <p:cNvPr id="64523" name="Cuadro de texto 11" descr="25%"/>
          <p:cNvSpPr txBox="1">
            <a:spLocks noChangeArrowheads="1"/>
          </p:cNvSpPr>
          <p:nvPr/>
        </p:nvSpPr>
        <p:spPr bwMode="auto">
          <a:xfrm>
            <a:off x="4284663" y="2565400"/>
            <a:ext cx="2305050"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Carbamil fosfato sintetasa I</a:t>
            </a:r>
          </a:p>
        </p:txBody>
      </p:sp>
      <p:sp>
        <p:nvSpPr>
          <p:cNvPr id="64525" name="Cuadro de texto 13"/>
          <p:cNvSpPr txBox="1">
            <a:spLocks noChangeArrowheads="1"/>
          </p:cNvSpPr>
          <p:nvPr/>
        </p:nvSpPr>
        <p:spPr bwMode="auto">
          <a:xfrm>
            <a:off x="7164388" y="2565400"/>
            <a:ext cx="1584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 N-Acetil glutamato</a:t>
            </a:r>
          </a:p>
        </p:txBody>
      </p:sp>
      <p:sp>
        <p:nvSpPr>
          <p:cNvPr id="64526" name="Cuadro de texto 14" descr="25%"/>
          <p:cNvSpPr txBox="1">
            <a:spLocks noChangeArrowheads="1"/>
          </p:cNvSpPr>
          <p:nvPr/>
        </p:nvSpPr>
        <p:spPr bwMode="auto">
          <a:xfrm>
            <a:off x="3924300" y="4292600"/>
            <a:ext cx="1800225" cy="915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Biosíntesis de las enzimas del ciclo</a:t>
            </a:r>
          </a:p>
        </p:txBody>
      </p:sp>
      <p:sp>
        <p:nvSpPr>
          <p:cNvPr id="64527" name="Cuadro de texto 15"/>
          <p:cNvSpPr txBox="1">
            <a:spLocks noChangeArrowheads="1"/>
          </p:cNvSpPr>
          <p:nvPr/>
        </p:nvSpPr>
        <p:spPr bwMode="auto">
          <a:xfrm>
            <a:off x="6011863" y="4292600"/>
            <a:ext cx="2663825"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 Aumento proteínas de la dieta</a:t>
            </a:r>
          </a:p>
          <a:p>
            <a:pPr eaLnBrk="1" hangingPunct="1">
              <a:spcBef>
                <a:spcPct val="50000"/>
              </a:spcBef>
            </a:pPr>
            <a:r>
              <a:rPr lang="es-ES" altLang="es-AR" b="1"/>
              <a:t>Aumento degradación proteínas endógenas (Inanición )</a:t>
            </a:r>
          </a:p>
        </p:txBody>
      </p:sp>
      <p:sp>
        <p:nvSpPr>
          <p:cNvPr id="64528" name="Autoforma 16"/>
          <p:cNvSpPr>
            <a:spLocks noChangeArrowheads="1"/>
          </p:cNvSpPr>
          <p:nvPr/>
        </p:nvSpPr>
        <p:spPr bwMode="auto">
          <a:xfrm>
            <a:off x="3635375" y="2852738"/>
            <a:ext cx="504825" cy="144462"/>
          </a:xfrm>
          <a:prstGeom prst="rightArrow">
            <a:avLst>
              <a:gd name="adj1" fmla="val 50000"/>
              <a:gd name="adj2" fmla="val 8736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64529" name="Autoforma 17"/>
          <p:cNvSpPr>
            <a:spLocks noChangeArrowheads="1"/>
          </p:cNvSpPr>
          <p:nvPr/>
        </p:nvSpPr>
        <p:spPr bwMode="auto">
          <a:xfrm>
            <a:off x="3635375" y="4724400"/>
            <a:ext cx="288925" cy="144463"/>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64530" name="Autoforma 18"/>
          <p:cNvSpPr>
            <a:spLocks/>
          </p:cNvSpPr>
          <p:nvPr/>
        </p:nvSpPr>
        <p:spPr bwMode="auto">
          <a:xfrm>
            <a:off x="6948488" y="2349500"/>
            <a:ext cx="431800" cy="1008063"/>
          </a:xfrm>
          <a:prstGeom prst="leftBrace">
            <a:avLst>
              <a:gd name="adj1" fmla="val 19455"/>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64531" name="Autoforma 19"/>
          <p:cNvSpPr>
            <a:spLocks/>
          </p:cNvSpPr>
          <p:nvPr/>
        </p:nvSpPr>
        <p:spPr bwMode="auto">
          <a:xfrm>
            <a:off x="5651500" y="4221163"/>
            <a:ext cx="431800" cy="1800225"/>
          </a:xfrm>
          <a:prstGeom prst="leftBrace">
            <a:avLst>
              <a:gd name="adj1" fmla="val 34743"/>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20142562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4518"/>
                                        </p:tgtEl>
                                        <p:attrNameLst>
                                          <p:attrName>style.visibility</p:attrName>
                                        </p:attrNameLst>
                                      </p:cBhvr>
                                      <p:to>
                                        <p:strVal val="visible"/>
                                      </p:to>
                                    </p:set>
                                    <p:animEffect transition="in" filter="fade">
                                      <p:cBhvr>
                                        <p:cTn id="7" dur="800" decel="100000"/>
                                        <p:tgtEl>
                                          <p:spTgt spid="64518"/>
                                        </p:tgtEl>
                                      </p:cBhvr>
                                    </p:animEffect>
                                    <p:anim calcmode="lin" valueType="num">
                                      <p:cBhvr>
                                        <p:cTn id="8" dur="800" decel="100000" fill="hold"/>
                                        <p:tgtEl>
                                          <p:spTgt spid="64518"/>
                                        </p:tgtEl>
                                        <p:attrNameLst>
                                          <p:attrName>style.rotation</p:attrName>
                                        </p:attrNameLst>
                                      </p:cBhvr>
                                      <p:tavLst>
                                        <p:tav tm="0">
                                          <p:val>
                                            <p:fltVal val="-90"/>
                                          </p:val>
                                        </p:tav>
                                        <p:tav tm="100000">
                                          <p:val>
                                            <p:fltVal val="0"/>
                                          </p:val>
                                        </p:tav>
                                      </p:tavLst>
                                    </p:anim>
                                    <p:anim calcmode="lin" valueType="num">
                                      <p:cBhvr>
                                        <p:cTn id="9" dur="800" decel="100000" fill="hold"/>
                                        <p:tgtEl>
                                          <p:spTgt spid="64518"/>
                                        </p:tgtEl>
                                        <p:attrNameLst>
                                          <p:attrName>ppt_x</p:attrName>
                                        </p:attrNameLst>
                                      </p:cBhvr>
                                      <p:tavLst>
                                        <p:tav tm="0">
                                          <p:val>
                                            <p:strVal val="#ppt_x+0.4"/>
                                          </p:val>
                                        </p:tav>
                                        <p:tav tm="100000">
                                          <p:val>
                                            <p:strVal val="#ppt_x-0.05"/>
                                          </p:val>
                                        </p:tav>
                                      </p:tavLst>
                                    </p:anim>
                                    <p:anim calcmode="lin" valueType="num">
                                      <p:cBhvr>
                                        <p:cTn id="10" dur="800" decel="100000" fill="hold"/>
                                        <p:tgtEl>
                                          <p:spTgt spid="645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45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451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4522"/>
                                        </p:tgtEl>
                                        <p:attrNameLst>
                                          <p:attrName>style.visibility</p:attrName>
                                        </p:attrNameLst>
                                      </p:cBhvr>
                                      <p:to>
                                        <p:strVal val="visible"/>
                                      </p:to>
                                    </p:set>
                                    <p:animEffect transition="in" filter="box(in)">
                                      <p:cBhvr>
                                        <p:cTn id="17" dur="500"/>
                                        <p:tgtEl>
                                          <p:spTgt spid="64522"/>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64521"/>
                                        </p:tgtEl>
                                        <p:attrNameLst>
                                          <p:attrName>style.visibility</p:attrName>
                                        </p:attrNameLst>
                                      </p:cBhvr>
                                      <p:to>
                                        <p:strVal val="visible"/>
                                      </p:to>
                                    </p:set>
                                    <p:animEffect transition="in" filter="box(in)">
                                      <p:cBhvr>
                                        <p:cTn id="20" dur="500"/>
                                        <p:tgtEl>
                                          <p:spTgt spid="6452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64528"/>
                                        </p:tgtEl>
                                        <p:attrNameLst>
                                          <p:attrName>style.visibility</p:attrName>
                                        </p:attrNameLst>
                                      </p:cBhvr>
                                      <p:to>
                                        <p:strVal val="visible"/>
                                      </p:to>
                                    </p:set>
                                    <p:animEffect transition="in" filter="box(in)">
                                      <p:cBhvr>
                                        <p:cTn id="25" dur="500"/>
                                        <p:tgtEl>
                                          <p:spTgt spid="64528"/>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64523"/>
                                        </p:tgtEl>
                                        <p:attrNameLst>
                                          <p:attrName>style.visibility</p:attrName>
                                        </p:attrNameLst>
                                      </p:cBhvr>
                                      <p:to>
                                        <p:strVal val="visible"/>
                                      </p:to>
                                    </p:set>
                                    <p:animEffect transition="in" filter="box(in)">
                                      <p:cBhvr>
                                        <p:cTn id="28" dur="500"/>
                                        <p:tgtEl>
                                          <p:spTgt spid="64523"/>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64530"/>
                                        </p:tgtEl>
                                        <p:attrNameLst>
                                          <p:attrName>style.visibility</p:attrName>
                                        </p:attrNameLst>
                                      </p:cBhvr>
                                      <p:to>
                                        <p:strVal val="visible"/>
                                      </p:to>
                                    </p:set>
                                    <p:animEffect transition="in" filter="blinds(horizontal)">
                                      <p:cBhvr>
                                        <p:cTn id="33" dur="500"/>
                                        <p:tgtEl>
                                          <p:spTgt spid="64530"/>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64525"/>
                                        </p:tgtEl>
                                        <p:attrNameLst>
                                          <p:attrName>style.visibility</p:attrName>
                                        </p:attrNameLst>
                                      </p:cBhvr>
                                      <p:to>
                                        <p:strVal val="visible"/>
                                      </p:to>
                                    </p:set>
                                    <p:animEffect transition="in" filter="blinds(horizontal)">
                                      <p:cBhvr>
                                        <p:cTn id="36" dur="500"/>
                                        <p:tgtEl>
                                          <p:spTgt spid="6452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64529"/>
                                        </p:tgtEl>
                                        <p:attrNameLst>
                                          <p:attrName>style.visibility</p:attrName>
                                        </p:attrNameLst>
                                      </p:cBhvr>
                                      <p:to>
                                        <p:strVal val="visible"/>
                                      </p:to>
                                    </p:set>
                                    <p:animEffect transition="in" filter="box(in)">
                                      <p:cBhvr>
                                        <p:cTn id="41" dur="500"/>
                                        <p:tgtEl>
                                          <p:spTgt spid="64529"/>
                                        </p:tgtEl>
                                      </p:cBhvr>
                                    </p:animEffect>
                                  </p:childTnLst>
                                </p:cTn>
                              </p:par>
                              <p:par>
                                <p:cTn id="42" presetID="4" presetClass="entr" presetSubtype="16" fill="hold" grpId="0" nodeType="withEffect">
                                  <p:stCondLst>
                                    <p:cond delay="0"/>
                                  </p:stCondLst>
                                  <p:childTnLst>
                                    <p:set>
                                      <p:cBhvr>
                                        <p:cTn id="43" dur="1" fill="hold">
                                          <p:stCondLst>
                                            <p:cond delay="0"/>
                                          </p:stCondLst>
                                        </p:cTn>
                                        <p:tgtEl>
                                          <p:spTgt spid="64526"/>
                                        </p:tgtEl>
                                        <p:attrNameLst>
                                          <p:attrName>style.visibility</p:attrName>
                                        </p:attrNameLst>
                                      </p:cBhvr>
                                      <p:to>
                                        <p:strVal val="visible"/>
                                      </p:to>
                                    </p:set>
                                    <p:animEffect transition="in" filter="box(in)">
                                      <p:cBhvr>
                                        <p:cTn id="44" dur="500"/>
                                        <p:tgtEl>
                                          <p:spTgt spid="6452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64531"/>
                                        </p:tgtEl>
                                        <p:attrNameLst>
                                          <p:attrName>style.visibility</p:attrName>
                                        </p:attrNameLst>
                                      </p:cBhvr>
                                      <p:to>
                                        <p:strVal val="visible"/>
                                      </p:to>
                                    </p:set>
                                    <p:animEffect transition="in" filter="blinds(horizontal)">
                                      <p:cBhvr>
                                        <p:cTn id="49" dur="500"/>
                                        <p:tgtEl>
                                          <p:spTgt spid="64531"/>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64527"/>
                                        </p:tgtEl>
                                        <p:attrNameLst>
                                          <p:attrName>style.visibility</p:attrName>
                                        </p:attrNameLst>
                                      </p:cBhvr>
                                      <p:to>
                                        <p:strVal val="visible"/>
                                      </p:to>
                                    </p:set>
                                    <p:animEffect transition="in" filter="blinds(horizontal)">
                                      <p:cBhvr>
                                        <p:cTn id="52" dur="500"/>
                                        <p:tgtEl>
                                          <p:spTgt spid="64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8" grpId="0" animBg="1"/>
      <p:bldP spid="64521" grpId="0" animBg="1"/>
      <p:bldP spid="64522" grpId="0" animBg="1"/>
      <p:bldP spid="64523" grpId="0" animBg="1"/>
      <p:bldP spid="64525" grpId="0"/>
      <p:bldP spid="64526" grpId="0" animBg="1"/>
      <p:bldP spid="64527" grpId="0"/>
      <p:bldP spid="64528" grpId="0" animBg="1"/>
      <p:bldP spid="64529" grpId="0" animBg="1"/>
      <p:bldP spid="64530" grpId="0" animBg="1"/>
      <p:bldP spid="6453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GASTO ENERGETICO DEL CICLO DE LA UREA</a:t>
            </a:r>
          </a:p>
        </p:txBody>
      </p:sp>
      <p:sp>
        <p:nvSpPr>
          <p:cNvPr id="101379" name="Rectángulo 3" descr="25%"/>
          <p:cNvSpPr>
            <a:spLocks noGrp="1" noChangeArrowheads="1"/>
          </p:cNvSpPr>
          <p:nvPr>
            <p:ph type="body" idx="1"/>
          </p:nvPr>
        </p:nvSpPr>
        <p:spPr>
          <a:pattFill prst="pct25">
            <a:fgClr>
              <a:srgbClr val="663300"/>
            </a:fgClr>
            <a:bgClr>
              <a:schemeClr val="bg1"/>
            </a:bgClr>
          </a:pattFill>
        </p:spPr>
        <p:txBody>
          <a:bodyPr/>
          <a:lstStyle/>
          <a:p>
            <a:pPr marL="0" indent="0" eaLnBrk="1" hangingPunct="1">
              <a:buFont typeface="Arial" charset="0"/>
              <a:buNone/>
              <a:defRPr/>
            </a:pPr>
            <a:endParaRPr lang="es-ES" sz="2000" b="1" dirty="0" smtClean="0"/>
          </a:p>
          <a:p>
            <a:pPr eaLnBrk="1" hangingPunct="1">
              <a:defRPr/>
            </a:pPr>
            <a:r>
              <a:rPr lang="es-ES" sz="2400" b="1" dirty="0" smtClean="0"/>
              <a:t>Formación de Carbamil fosfato:   2 ATP</a:t>
            </a:r>
          </a:p>
          <a:p>
            <a:pPr eaLnBrk="1" hangingPunct="1">
              <a:defRPr/>
            </a:pPr>
            <a:endParaRPr lang="es-ES" sz="2000" b="1" dirty="0" smtClean="0"/>
          </a:p>
          <a:p>
            <a:pPr eaLnBrk="1" hangingPunct="1">
              <a:defRPr/>
            </a:pPr>
            <a:endParaRPr lang="es-ES" sz="2000" b="1" dirty="0" smtClean="0"/>
          </a:p>
          <a:p>
            <a:pPr eaLnBrk="1" hangingPunct="1">
              <a:defRPr/>
            </a:pPr>
            <a:r>
              <a:rPr lang="es-ES" sz="2400" b="1" dirty="0" smtClean="0"/>
              <a:t>Ingreso de Aspartato: 1 ATP</a:t>
            </a:r>
            <a:r>
              <a:rPr lang="es-ES" sz="2000" b="1" dirty="0" smtClean="0"/>
              <a:t>	     </a:t>
            </a:r>
            <a:r>
              <a:rPr lang="es-ES" sz="2400" b="1" dirty="0" smtClean="0"/>
              <a:t>AMP  +  </a:t>
            </a:r>
            <a:r>
              <a:rPr lang="es-ES" sz="2400" b="1" dirty="0" err="1" smtClean="0"/>
              <a:t>PPi</a:t>
            </a:r>
            <a:r>
              <a:rPr lang="es-ES" sz="2400" b="1" dirty="0" smtClean="0"/>
              <a:t>                 2 Pi</a:t>
            </a:r>
          </a:p>
          <a:p>
            <a:pPr eaLnBrk="1" hangingPunct="1">
              <a:buFontTx/>
              <a:buNone/>
              <a:defRPr/>
            </a:pPr>
            <a:endParaRPr lang="es-ES" sz="2000" b="1" dirty="0" smtClean="0"/>
          </a:p>
          <a:p>
            <a:pPr eaLnBrk="1" hangingPunct="1">
              <a:defRPr/>
            </a:pPr>
            <a:endParaRPr lang="es-ES" sz="2000" b="1" dirty="0" smtClean="0"/>
          </a:p>
          <a:p>
            <a:pPr algn="ctr" eaLnBrk="1" hangingPunct="1">
              <a:buFontTx/>
              <a:buNone/>
              <a:defRPr/>
            </a:pPr>
            <a:r>
              <a:rPr lang="es-ES" sz="2000" b="1" dirty="0" smtClean="0"/>
              <a:t>              </a:t>
            </a:r>
            <a:r>
              <a:rPr lang="es-ES" sz="2400" b="1" dirty="0" smtClean="0"/>
              <a:t>EN TOTAL: 3 ATP</a:t>
            </a:r>
          </a:p>
        </p:txBody>
      </p:sp>
      <p:sp>
        <p:nvSpPr>
          <p:cNvPr id="101380" name="Autoforma 4"/>
          <p:cNvSpPr>
            <a:spLocks noChangeArrowheads="1"/>
          </p:cNvSpPr>
          <p:nvPr/>
        </p:nvSpPr>
        <p:spPr bwMode="auto">
          <a:xfrm>
            <a:off x="4427538" y="3213100"/>
            <a:ext cx="792162" cy="144463"/>
          </a:xfrm>
          <a:prstGeom prst="curvedDownArrow">
            <a:avLst>
              <a:gd name="adj1" fmla="val 109670"/>
              <a:gd name="adj2" fmla="val 21934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101381" name="Autoforma 5"/>
          <p:cNvSpPr>
            <a:spLocks noChangeArrowheads="1"/>
          </p:cNvSpPr>
          <p:nvPr/>
        </p:nvSpPr>
        <p:spPr bwMode="auto">
          <a:xfrm>
            <a:off x="7164388" y="3213100"/>
            <a:ext cx="792162" cy="144463"/>
          </a:xfrm>
          <a:prstGeom prst="curvedDownArrow">
            <a:avLst>
              <a:gd name="adj1" fmla="val 109670"/>
              <a:gd name="adj2" fmla="val 21934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41899014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fade">
                                      <p:cBhvr>
                                        <p:cTn id="7" dur="800" decel="100000"/>
                                        <p:tgtEl>
                                          <p:spTgt spid="101378"/>
                                        </p:tgtEl>
                                      </p:cBhvr>
                                    </p:animEffect>
                                    <p:anim calcmode="lin" valueType="num">
                                      <p:cBhvr>
                                        <p:cTn id="8" dur="800" decel="100000" fill="hold"/>
                                        <p:tgtEl>
                                          <p:spTgt spid="101378"/>
                                        </p:tgtEl>
                                        <p:attrNameLst>
                                          <p:attrName>style.rotation</p:attrName>
                                        </p:attrNameLst>
                                      </p:cBhvr>
                                      <p:tavLst>
                                        <p:tav tm="0">
                                          <p:val>
                                            <p:fltVal val="-90"/>
                                          </p:val>
                                        </p:tav>
                                        <p:tav tm="100000">
                                          <p:val>
                                            <p:fltVal val="0"/>
                                          </p:val>
                                        </p:tav>
                                      </p:tavLst>
                                    </p:anim>
                                    <p:anim calcmode="lin" valueType="num">
                                      <p:cBhvr>
                                        <p:cTn id="9" dur="800" decel="100000" fill="hold"/>
                                        <p:tgtEl>
                                          <p:spTgt spid="101378"/>
                                        </p:tgtEl>
                                        <p:attrNameLst>
                                          <p:attrName>ppt_x</p:attrName>
                                        </p:attrNameLst>
                                      </p:cBhvr>
                                      <p:tavLst>
                                        <p:tav tm="0">
                                          <p:val>
                                            <p:strVal val="#ppt_x+0.4"/>
                                          </p:val>
                                        </p:tav>
                                        <p:tav tm="100000">
                                          <p:val>
                                            <p:strVal val="#ppt_x-0.05"/>
                                          </p:val>
                                        </p:tav>
                                      </p:tavLst>
                                    </p:anim>
                                    <p:anim calcmode="lin" valueType="num">
                                      <p:cBhvr>
                                        <p:cTn id="10" dur="800" decel="100000" fill="hold"/>
                                        <p:tgtEl>
                                          <p:spTgt spid="10137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137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137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1379">
                                            <p:bg/>
                                          </p:spTgt>
                                        </p:tgtEl>
                                        <p:attrNameLst>
                                          <p:attrName>style.visibility</p:attrName>
                                        </p:attrNameLst>
                                      </p:cBhvr>
                                      <p:to>
                                        <p:strVal val="visible"/>
                                      </p:to>
                                    </p:set>
                                    <p:animEffect transition="in" filter="box(in)">
                                      <p:cBhvr>
                                        <p:cTn id="17" dur="500"/>
                                        <p:tgtEl>
                                          <p:spTgt spid="101379">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1379">
                                            <p:txEl>
                                              <p:pRg st="1" end="1"/>
                                            </p:txEl>
                                          </p:spTgt>
                                        </p:tgtEl>
                                        <p:attrNameLst>
                                          <p:attrName>style.visibility</p:attrName>
                                        </p:attrNameLst>
                                      </p:cBhvr>
                                      <p:to>
                                        <p:strVal val="visible"/>
                                      </p:to>
                                    </p:set>
                                    <p:animEffect transition="in" filter="box(in)">
                                      <p:cBhvr>
                                        <p:cTn id="22" dur="500"/>
                                        <p:tgtEl>
                                          <p:spTgt spid="101379">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1379">
                                            <p:txEl>
                                              <p:pRg st="4" end="4"/>
                                            </p:txEl>
                                          </p:spTgt>
                                        </p:tgtEl>
                                        <p:attrNameLst>
                                          <p:attrName>style.visibility</p:attrName>
                                        </p:attrNameLst>
                                      </p:cBhvr>
                                      <p:to>
                                        <p:strVal val="visible"/>
                                      </p:to>
                                    </p:set>
                                    <p:animEffect transition="in" filter="box(in)">
                                      <p:cBhvr>
                                        <p:cTn id="27" dur="500"/>
                                        <p:tgtEl>
                                          <p:spTgt spid="10137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1380"/>
                                        </p:tgtEl>
                                        <p:attrNameLst>
                                          <p:attrName>style.visibility</p:attrName>
                                        </p:attrNameLst>
                                      </p:cBhvr>
                                      <p:to>
                                        <p:strVal val="visible"/>
                                      </p:to>
                                    </p:set>
                                    <p:animEffect transition="in" filter="blinds(horizontal)">
                                      <p:cBhvr>
                                        <p:cTn id="32" dur="500"/>
                                        <p:tgtEl>
                                          <p:spTgt spid="101380"/>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01381"/>
                                        </p:tgtEl>
                                        <p:attrNameLst>
                                          <p:attrName>style.visibility</p:attrName>
                                        </p:attrNameLst>
                                      </p:cBhvr>
                                      <p:to>
                                        <p:strVal val="visible"/>
                                      </p:to>
                                    </p:set>
                                    <p:animEffect transition="in" filter="blinds(horizontal)">
                                      <p:cBhvr>
                                        <p:cTn id="35" dur="500"/>
                                        <p:tgtEl>
                                          <p:spTgt spid="101381"/>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101379">
                                            <p:txEl>
                                              <p:pRg st="7" end="7"/>
                                            </p:txEl>
                                          </p:spTgt>
                                        </p:tgtEl>
                                        <p:attrNameLst>
                                          <p:attrName>style.visibility</p:attrName>
                                        </p:attrNameLst>
                                      </p:cBhvr>
                                      <p:to>
                                        <p:strVal val="visible"/>
                                      </p:to>
                                    </p:set>
                                    <p:animEffect transition="in" filter="box(in)">
                                      <p:cBhvr>
                                        <p:cTn id="40" dur="500"/>
                                        <p:tgtEl>
                                          <p:spTgt spid="1013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nimBg="1"/>
      <p:bldP spid="101379" grpId="0" build="p" animBg="1"/>
      <p:bldP spid="101380" grpId="0" animBg="1"/>
      <p:bldP spid="10138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PROPIEDADES DE LA UREA</a:t>
            </a:r>
          </a:p>
        </p:txBody>
      </p:sp>
      <p:sp>
        <p:nvSpPr>
          <p:cNvPr id="88067" name="Rectángulo 3" descr="25%"/>
          <p:cNvSpPr>
            <a:spLocks noGrp="1" noChangeArrowheads="1"/>
          </p:cNvSpPr>
          <p:nvPr>
            <p:ph type="body" idx="1"/>
          </p:nvPr>
        </p:nvSpPr>
        <p:spPr>
          <a:pattFill prst="pct25">
            <a:fgClr>
              <a:srgbClr val="663300"/>
            </a:fgClr>
            <a:bgClr>
              <a:schemeClr val="bg1"/>
            </a:bgClr>
          </a:pattFill>
        </p:spPr>
        <p:txBody>
          <a:bodyPr/>
          <a:lstStyle/>
          <a:p>
            <a:pPr eaLnBrk="1" hangingPunct="1">
              <a:lnSpc>
                <a:spcPct val="150000"/>
              </a:lnSpc>
            </a:pPr>
            <a:r>
              <a:rPr lang="es-ES" altLang="es-AR" sz="2400" b="1" smtClean="0"/>
              <a:t>Molécula pequeña, sin carga.</a:t>
            </a:r>
          </a:p>
          <a:p>
            <a:pPr eaLnBrk="1" hangingPunct="1">
              <a:lnSpc>
                <a:spcPct val="150000"/>
              </a:lnSpc>
            </a:pPr>
            <a:r>
              <a:rPr lang="es-ES" altLang="es-AR" sz="2400" b="1" smtClean="0"/>
              <a:t>Difusible</a:t>
            </a:r>
          </a:p>
          <a:p>
            <a:pPr eaLnBrk="1" hangingPunct="1">
              <a:lnSpc>
                <a:spcPct val="150000"/>
              </a:lnSpc>
            </a:pPr>
            <a:r>
              <a:rPr lang="es-ES" altLang="es-AR" sz="2400" b="1" smtClean="0"/>
              <a:t>Soluble</a:t>
            </a:r>
          </a:p>
          <a:p>
            <a:pPr eaLnBrk="1" hangingPunct="1">
              <a:lnSpc>
                <a:spcPct val="150000"/>
              </a:lnSpc>
            </a:pPr>
            <a:r>
              <a:rPr lang="es-ES" altLang="es-AR" sz="2400" b="1" smtClean="0"/>
              <a:t>Atóxica</a:t>
            </a:r>
          </a:p>
          <a:p>
            <a:pPr eaLnBrk="1" hangingPunct="1">
              <a:lnSpc>
                <a:spcPct val="150000"/>
              </a:lnSpc>
            </a:pPr>
            <a:r>
              <a:rPr lang="es-ES" altLang="es-AR" sz="2400" b="1" smtClean="0"/>
              <a:t>El 50% de su peso es nitrógeno.</a:t>
            </a:r>
          </a:p>
          <a:p>
            <a:pPr eaLnBrk="1" hangingPunct="1">
              <a:lnSpc>
                <a:spcPct val="150000"/>
              </a:lnSpc>
            </a:pPr>
            <a:r>
              <a:rPr lang="es-ES" altLang="es-AR" sz="2400" b="1" smtClean="0"/>
              <a:t>Permite la eliminación de 2 productos de desecho: CO</a:t>
            </a:r>
            <a:r>
              <a:rPr lang="es-ES" altLang="es-AR" sz="2400" b="1" baseline="-25000" smtClean="0"/>
              <a:t>2</a:t>
            </a:r>
            <a:r>
              <a:rPr lang="es-ES" altLang="es-AR" sz="2400" b="1" smtClean="0"/>
              <a:t> y NH</a:t>
            </a:r>
            <a:r>
              <a:rPr lang="es-ES" altLang="es-AR" sz="2400" b="1" baseline="-25000" smtClean="0"/>
              <a:t>3</a:t>
            </a:r>
          </a:p>
          <a:p>
            <a:pPr eaLnBrk="1" hangingPunct="1">
              <a:lnSpc>
                <a:spcPct val="150000"/>
              </a:lnSpc>
            </a:pPr>
            <a:r>
              <a:rPr lang="es-ES" altLang="es-AR" sz="2400" b="1" smtClean="0"/>
              <a:t>Valores Normales: 25-30 gr de urea diarios</a:t>
            </a:r>
          </a:p>
        </p:txBody>
      </p:sp>
    </p:spTree>
    <p:extLst>
      <p:ext uri="{BB962C8B-B14F-4D97-AF65-F5344CB8AC3E}">
        <p14:creationId xmlns:p14="http://schemas.microsoft.com/office/powerpoint/2010/main" val="31102810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fade">
                                      <p:cBhvr>
                                        <p:cTn id="7" dur="800" decel="100000"/>
                                        <p:tgtEl>
                                          <p:spTgt spid="88066"/>
                                        </p:tgtEl>
                                      </p:cBhvr>
                                    </p:animEffect>
                                    <p:anim calcmode="lin" valueType="num">
                                      <p:cBhvr>
                                        <p:cTn id="8" dur="800" decel="100000" fill="hold"/>
                                        <p:tgtEl>
                                          <p:spTgt spid="88066"/>
                                        </p:tgtEl>
                                        <p:attrNameLst>
                                          <p:attrName>style.rotation</p:attrName>
                                        </p:attrNameLst>
                                      </p:cBhvr>
                                      <p:tavLst>
                                        <p:tav tm="0">
                                          <p:val>
                                            <p:fltVal val="-90"/>
                                          </p:val>
                                        </p:tav>
                                        <p:tav tm="100000">
                                          <p:val>
                                            <p:fltVal val="0"/>
                                          </p:val>
                                        </p:tav>
                                      </p:tavLst>
                                    </p:anim>
                                    <p:anim calcmode="lin" valueType="num">
                                      <p:cBhvr>
                                        <p:cTn id="9" dur="800" decel="100000" fill="hold"/>
                                        <p:tgtEl>
                                          <p:spTgt spid="88066"/>
                                        </p:tgtEl>
                                        <p:attrNameLst>
                                          <p:attrName>ppt_x</p:attrName>
                                        </p:attrNameLst>
                                      </p:cBhvr>
                                      <p:tavLst>
                                        <p:tav tm="0">
                                          <p:val>
                                            <p:strVal val="#ppt_x+0.4"/>
                                          </p:val>
                                        </p:tav>
                                        <p:tav tm="100000">
                                          <p:val>
                                            <p:strVal val="#ppt_x-0.05"/>
                                          </p:val>
                                        </p:tav>
                                      </p:tavLst>
                                    </p:anim>
                                    <p:anim calcmode="lin" valueType="num">
                                      <p:cBhvr>
                                        <p:cTn id="10" dur="800" decel="100000" fill="hold"/>
                                        <p:tgtEl>
                                          <p:spTgt spid="880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80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806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8067">
                                            <p:bg/>
                                          </p:spTgt>
                                        </p:tgtEl>
                                        <p:attrNameLst>
                                          <p:attrName>style.visibility</p:attrName>
                                        </p:attrNameLst>
                                      </p:cBhvr>
                                      <p:to>
                                        <p:strVal val="visible"/>
                                      </p:to>
                                    </p:set>
                                    <p:animEffect transition="in" filter="box(in)">
                                      <p:cBhvr>
                                        <p:cTn id="17" dur="500"/>
                                        <p:tgtEl>
                                          <p:spTgt spid="88067">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8067">
                                            <p:txEl>
                                              <p:pRg st="0" end="0"/>
                                            </p:txEl>
                                          </p:spTgt>
                                        </p:tgtEl>
                                        <p:attrNameLst>
                                          <p:attrName>style.visibility</p:attrName>
                                        </p:attrNameLst>
                                      </p:cBhvr>
                                      <p:to>
                                        <p:strVal val="visible"/>
                                      </p:to>
                                    </p:set>
                                    <p:animEffect transition="in" filter="box(in)">
                                      <p:cBhvr>
                                        <p:cTn id="22" dur="500"/>
                                        <p:tgtEl>
                                          <p:spTgt spid="8806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8067">
                                            <p:txEl>
                                              <p:pRg st="1" end="1"/>
                                            </p:txEl>
                                          </p:spTgt>
                                        </p:tgtEl>
                                        <p:attrNameLst>
                                          <p:attrName>style.visibility</p:attrName>
                                        </p:attrNameLst>
                                      </p:cBhvr>
                                      <p:to>
                                        <p:strVal val="visible"/>
                                      </p:to>
                                    </p:set>
                                    <p:animEffect transition="in" filter="box(in)">
                                      <p:cBhvr>
                                        <p:cTn id="27" dur="500"/>
                                        <p:tgtEl>
                                          <p:spTgt spid="88067">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8067">
                                            <p:txEl>
                                              <p:pRg st="2" end="2"/>
                                            </p:txEl>
                                          </p:spTgt>
                                        </p:tgtEl>
                                        <p:attrNameLst>
                                          <p:attrName>style.visibility</p:attrName>
                                        </p:attrNameLst>
                                      </p:cBhvr>
                                      <p:to>
                                        <p:strVal val="visible"/>
                                      </p:to>
                                    </p:set>
                                    <p:animEffect transition="in" filter="box(in)">
                                      <p:cBhvr>
                                        <p:cTn id="32" dur="500"/>
                                        <p:tgtEl>
                                          <p:spTgt spid="88067">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8067">
                                            <p:txEl>
                                              <p:pRg st="3" end="3"/>
                                            </p:txEl>
                                          </p:spTgt>
                                        </p:tgtEl>
                                        <p:attrNameLst>
                                          <p:attrName>style.visibility</p:attrName>
                                        </p:attrNameLst>
                                      </p:cBhvr>
                                      <p:to>
                                        <p:strVal val="visible"/>
                                      </p:to>
                                    </p:set>
                                    <p:animEffect transition="in" filter="box(in)">
                                      <p:cBhvr>
                                        <p:cTn id="37" dur="500"/>
                                        <p:tgtEl>
                                          <p:spTgt spid="88067">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88067">
                                            <p:txEl>
                                              <p:pRg st="4" end="4"/>
                                            </p:txEl>
                                          </p:spTgt>
                                        </p:tgtEl>
                                        <p:attrNameLst>
                                          <p:attrName>style.visibility</p:attrName>
                                        </p:attrNameLst>
                                      </p:cBhvr>
                                      <p:to>
                                        <p:strVal val="visible"/>
                                      </p:to>
                                    </p:set>
                                    <p:animEffect transition="in" filter="box(in)">
                                      <p:cBhvr>
                                        <p:cTn id="42" dur="500"/>
                                        <p:tgtEl>
                                          <p:spTgt spid="88067">
                                            <p:txEl>
                                              <p:pRg st="4" end="4"/>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88067">
                                            <p:txEl>
                                              <p:pRg st="5" end="5"/>
                                            </p:txEl>
                                          </p:spTgt>
                                        </p:tgtEl>
                                        <p:attrNameLst>
                                          <p:attrName>style.visibility</p:attrName>
                                        </p:attrNameLst>
                                      </p:cBhvr>
                                      <p:to>
                                        <p:strVal val="visible"/>
                                      </p:to>
                                    </p:set>
                                    <p:animEffect transition="in" filter="box(in)">
                                      <p:cBhvr>
                                        <p:cTn id="47" dur="500"/>
                                        <p:tgtEl>
                                          <p:spTgt spid="88067">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88067">
                                            <p:txEl>
                                              <p:pRg st="6" end="6"/>
                                            </p:txEl>
                                          </p:spTgt>
                                        </p:tgtEl>
                                        <p:attrNameLst>
                                          <p:attrName>style.visibility</p:attrName>
                                        </p:attrNameLst>
                                      </p:cBhvr>
                                      <p:to>
                                        <p:strVal val="visible"/>
                                      </p:to>
                                    </p:set>
                                    <p:animEffect transition="in" filter="box(in)">
                                      <p:cBhvr>
                                        <p:cTn id="52" dur="500"/>
                                        <p:tgtEl>
                                          <p:spTgt spid="880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nimBg="1"/>
      <p:bldP spid="88067"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075" y="260350"/>
            <a:ext cx="8453438" cy="6192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00211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12" name="Imagen 12" descr="fi20p14"/>
          <p:cNvPicPr>
            <a:picLocks noChangeAspect="1" noChangeArrowheads="1"/>
          </p:cNvPicPr>
          <p:nvPr/>
        </p:nvPicPr>
        <p:blipFill>
          <a:blip r:embed="rId2">
            <a:lum bright="16000" contrast="12000"/>
            <a:extLst>
              <a:ext uri="{28A0092B-C50C-407E-A947-70E740481C1C}">
                <a14:useLocalDpi xmlns:a14="http://schemas.microsoft.com/office/drawing/2010/main" val="0"/>
              </a:ext>
            </a:extLst>
          </a:blip>
          <a:srcRect l="31114" t="7074" r="31897"/>
          <a:stretch>
            <a:fillRect/>
          </a:stretch>
        </p:blipFill>
        <p:spPr bwMode="auto">
          <a:xfrm>
            <a:off x="3167063" y="1839913"/>
            <a:ext cx="3168650" cy="474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Cuadro de texto 6"/>
          <p:cNvSpPr txBox="1">
            <a:spLocks noChangeArrowheads="1"/>
          </p:cNvSpPr>
          <p:nvPr/>
        </p:nvSpPr>
        <p:spPr bwMode="auto">
          <a:xfrm>
            <a:off x="323850" y="404813"/>
            <a:ext cx="8604250" cy="588962"/>
          </a:xfrm>
          <a:prstGeom prst="rect">
            <a:avLst/>
          </a:prstGeom>
          <a:solidFill>
            <a:srgbClr val="663300"/>
          </a:solidFill>
          <a:ln w="9525">
            <a:solidFill>
              <a:schemeClr val="tx1"/>
            </a:solidFill>
            <a:miter lim="800000"/>
            <a:headEnd/>
            <a:tailEnd/>
          </a:ln>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sz="3200" b="1" dirty="0">
                <a:solidFill>
                  <a:schemeClr val="bg1"/>
                </a:solidFill>
              </a:rPr>
              <a:t>TRANSPORTE Y DESTINO DEL AMONÍACO</a:t>
            </a:r>
          </a:p>
        </p:txBody>
      </p:sp>
      <p:sp>
        <p:nvSpPr>
          <p:cNvPr id="25607" name="Cuadro de texto 7" descr="25%"/>
          <p:cNvSpPr txBox="1">
            <a:spLocks noChangeArrowheads="1"/>
          </p:cNvSpPr>
          <p:nvPr/>
        </p:nvSpPr>
        <p:spPr bwMode="auto">
          <a:xfrm>
            <a:off x="323850" y="1317625"/>
            <a:ext cx="2855913" cy="369888"/>
          </a:xfrm>
          <a:prstGeom prst="rect">
            <a:avLst/>
          </a:prstGeom>
          <a:pattFill prst="pct25">
            <a:fgClr>
              <a:srgbClr val="6633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La mayoría de los tejidos</a:t>
            </a:r>
          </a:p>
        </p:txBody>
      </p:sp>
      <p:sp>
        <p:nvSpPr>
          <p:cNvPr id="25608" name="Cuadro de texto 8" descr="25%"/>
          <p:cNvSpPr txBox="1">
            <a:spLocks noChangeArrowheads="1"/>
          </p:cNvSpPr>
          <p:nvPr/>
        </p:nvSpPr>
        <p:spPr bwMode="auto">
          <a:xfrm>
            <a:off x="3668713" y="1320800"/>
            <a:ext cx="2162175" cy="366713"/>
          </a:xfrm>
          <a:prstGeom prst="rect">
            <a:avLst/>
          </a:prstGeom>
          <a:pattFill prst="pct25">
            <a:fgClr>
              <a:srgbClr val="6633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Hígado</a:t>
            </a:r>
          </a:p>
        </p:txBody>
      </p:sp>
      <p:sp>
        <p:nvSpPr>
          <p:cNvPr id="25609" name="Cuadro de texto 9" descr="25%"/>
          <p:cNvSpPr txBox="1">
            <a:spLocks noChangeArrowheads="1"/>
          </p:cNvSpPr>
          <p:nvPr/>
        </p:nvSpPr>
        <p:spPr bwMode="auto">
          <a:xfrm>
            <a:off x="6659563" y="1341438"/>
            <a:ext cx="1800225" cy="366712"/>
          </a:xfrm>
          <a:prstGeom prst="rect">
            <a:avLst/>
          </a:prstGeom>
          <a:pattFill prst="pct25">
            <a:fgClr>
              <a:srgbClr val="6633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Músculo</a:t>
            </a:r>
          </a:p>
        </p:txBody>
      </p:sp>
      <p:pic>
        <p:nvPicPr>
          <p:cNvPr id="25610" name="Imagen 10" descr="fi20p14"/>
          <p:cNvPicPr>
            <a:picLocks noChangeAspect="1" noChangeArrowheads="1"/>
          </p:cNvPicPr>
          <p:nvPr/>
        </p:nvPicPr>
        <p:blipFill>
          <a:blip r:embed="rId2">
            <a:lum bright="18000" contrast="14000"/>
            <a:extLst>
              <a:ext uri="{28A0092B-C50C-407E-A947-70E740481C1C}">
                <a14:useLocalDpi xmlns:a14="http://schemas.microsoft.com/office/drawing/2010/main" val="0"/>
              </a:ext>
            </a:extLst>
          </a:blip>
          <a:srcRect t="7074" r="68068"/>
          <a:stretch>
            <a:fillRect/>
          </a:stretch>
        </p:blipFill>
        <p:spPr bwMode="auto">
          <a:xfrm>
            <a:off x="611188" y="1844675"/>
            <a:ext cx="2733675"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1" name="Imagen 11" descr="fi20p14"/>
          <p:cNvPicPr>
            <a:picLocks noChangeAspect="1" noChangeArrowheads="1"/>
          </p:cNvPicPr>
          <p:nvPr/>
        </p:nvPicPr>
        <p:blipFill>
          <a:blip r:embed="rId2">
            <a:lum bright="22000" contrast="26000"/>
            <a:extLst>
              <a:ext uri="{28A0092B-C50C-407E-A947-70E740481C1C}">
                <a14:useLocalDpi xmlns:a14="http://schemas.microsoft.com/office/drawing/2010/main" val="0"/>
              </a:ext>
            </a:extLst>
          </a:blip>
          <a:srcRect l="70595" t="7074"/>
          <a:stretch>
            <a:fillRect/>
          </a:stretch>
        </p:blipFill>
        <p:spPr bwMode="auto">
          <a:xfrm>
            <a:off x="6300788" y="1844675"/>
            <a:ext cx="2517775"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3" name="Cuadro de texto 13"/>
          <p:cNvSpPr txBox="1">
            <a:spLocks noChangeArrowheads="1"/>
          </p:cNvSpPr>
          <p:nvPr/>
        </p:nvSpPr>
        <p:spPr bwMode="auto">
          <a:xfrm>
            <a:off x="5510213" y="5589588"/>
            <a:ext cx="1941512" cy="650875"/>
          </a:xfrm>
          <a:prstGeom prst="rect">
            <a:avLst/>
          </a:prstGeom>
          <a:solidFill>
            <a:srgbClr val="FFFF99"/>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spcBef>
                <a:spcPct val="50000"/>
              </a:spcBef>
            </a:pPr>
            <a:r>
              <a:rPr lang="es-ES" altLang="es-AR" b="1"/>
              <a:t>Ciclo de la Glucosa Alanina</a:t>
            </a:r>
          </a:p>
        </p:txBody>
      </p:sp>
      <p:sp>
        <p:nvSpPr>
          <p:cNvPr id="25614" name="Cuadro de texto 14" descr="30%"/>
          <p:cNvSpPr txBox="1">
            <a:spLocks noChangeArrowheads="1"/>
          </p:cNvSpPr>
          <p:nvPr/>
        </p:nvSpPr>
        <p:spPr bwMode="auto">
          <a:xfrm>
            <a:off x="1476375" y="2276475"/>
            <a:ext cx="1441450" cy="366713"/>
          </a:xfrm>
          <a:prstGeom prst="rect">
            <a:avLst/>
          </a:prstGeom>
          <a:pattFill prst="pct30">
            <a:fgClr>
              <a:srgbClr val="FFFF66"/>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Glutamato</a:t>
            </a:r>
          </a:p>
        </p:txBody>
      </p:sp>
      <p:sp>
        <p:nvSpPr>
          <p:cNvPr id="25615" name="Cuadro de texto 15" descr="30%"/>
          <p:cNvSpPr txBox="1">
            <a:spLocks noChangeArrowheads="1"/>
          </p:cNvSpPr>
          <p:nvPr/>
        </p:nvSpPr>
        <p:spPr bwMode="auto">
          <a:xfrm>
            <a:off x="1547813" y="4292600"/>
            <a:ext cx="1441450" cy="366713"/>
          </a:xfrm>
          <a:prstGeom prst="rect">
            <a:avLst/>
          </a:prstGeom>
          <a:pattFill prst="pct30">
            <a:fgClr>
              <a:srgbClr val="FFFF66"/>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Glutamina</a:t>
            </a:r>
          </a:p>
        </p:txBody>
      </p:sp>
      <p:sp>
        <p:nvSpPr>
          <p:cNvPr id="25616" name="Cuadro de texto 16" descr="30%"/>
          <p:cNvSpPr txBox="1">
            <a:spLocks noChangeArrowheads="1"/>
          </p:cNvSpPr>
          <p:nvPr/>
        </p:nvSpPr>
        <p:spPr bwMode="auto">
          <a:xfrm>
            <a:off x="2124075" y="3284538"/>
            <a:ext cx="1223963" cy="581025"/>
          </a:xfrm>
          <a:prstGeom prst="rect">
            <a:avLst/>
          </a:prstGeom>
          <a:pattFill prst="pct30">
            <a:fgClr>
              <a:srgbClr val="FFFF66"/>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Glutamina sintetasa</a:t>
            </a:r>
          </a:p>
        </p:txBody>
      </p:sp>
      <p:sp>
        <p:nvSpPr>
          <p:cNvPr id="25617" name="Cuadro de texto 17"/>
          <p:cNvSpPr txBox="1">
            <a:spLocks noChangeArrowheads="1"/>
          </p:cNvSpPr>
          <p:nvPr/>
        </p:nvSpPr>
        <p:spPr bwMode="auto">
          <a:xfrm>
            <a:off x="3311525" y="2235200"/>
            <a:ext cx="1223963"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Glutamato</a:t>
            </a:r>
          </a:p>
        </p:txBody>
      </p:sp>
      <p:sp>
        <p:nvSpPr>
          <p:cNvPr id="25618" name="Cuadro de texto 18"/>
          <p:cNvSpPr txBox="1">
            <a:spLocks noChangeArrowheads="1"/>
          </p:cNvSpPr>
          <p:nvPr/>
        </p:nvSpPr>
        <p:spPr bwMode="auto">
          <a:xfrm>
            <a:off x="3348038" y="4241800"/>
            <a:ext cx="1152525" cy="338138"/>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Glutamina</a:t>
            </a:r>
          </a:p>
        </p:txBody>
      </p:sp>
      <p:sp>
        <p:nvSpPr>
          <p:cNvPr id="25619" name="Cuadro de texto 19" descr="20%"/>
          <p:cNvSpPr txBox="1">
            <a:spLocks noChangeArrowheads="1"/>
          </p:cNvSpPr>
          <p:nvPr/>
        </p:nvSpPr>
        <p:spPr bwMode="auto">
          <a:xfrm>
            <a:off x="6659563" y="2205038"/>
            <a:ext cx="1800225" cy="366712"/>
          </a:xfrm>
          <a:prstGeom prst="rect">
            <a:avLst/>
          </a:prstGeom>
          <a:pattFill prst="pct20">
            <a:fgClr>
              <a:srgbClr val="FF66CC"/>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t>Aminoácidos</a:t>
            </a:r>
          </a:p>
        </p:txBody>
      </p:sp>
      <p:sp>
        <p:nvSpPr>
          <p:cNvPr id="25620" name="Cuadro de texto 20" descr="25%"/>
          <p:cNvSpPr txBox="1">
            <a:spLocks noChangeArrowheads="1"/>
          </p:cNvSpPr>
          <p:nvPr/>
        </p:nvSpPr>
        <p:spPr bwMode="auto">
          <a:xfrm>
            <a:off x="7307263" y="3284538"/>
            <a:ext cx="1608137" cy="523875"/>
          </a:xfrm>
          <a:prstGeom prst="rect">
            <a:avLst/>
          </a:prstGeom>
          <a:pattFill prst="pct25">
            <a:fgClr>
              <a:srgbClr val="FF66CC"/>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400"/>
              <a:t>Glutamato deshidrogenasa</a:t>
            </a:r>
          </a:p>
        </p:txBody>
      </p:sp>
      <p:sp>
        <p:nvSpPr>
          <p:cNvPr id="25621" name="Cuadro de texto 21"/>
          <p:cNvSpPr txBox="1">
            <a:spLocks noChangeArrowheads="1"/>
          </p:cNvSpPr>
          <p:nvPr/>
        </p:nvSpPr>
        <p:spPr bwMode="auto">
          <a:xfrm>
            <a:off x="5287963" y="5157788"/>
            <a:ext cx="935037"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Alanina</a:t>
            </a:r>
          </a:p>
        </p:txBody>
      </p:sp>
      <p:sp>
        <p:nvSpPr>
          <p:cNvPr id="25622" name="Cuadro de texto 22"/>
          <p:cNvSpPr txBox="1">
            <a:spLocks noChangeArrowheads="1"/>
          </p:cNvSpPr>
          <p:nvPr/>
        </p:nvSpPr>
        <p:spPr bwMode="auto">
          <a:xfrm>
            <a:off x="4284663" y="5157788"/>
            <a:ext cx="1077912"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Piruvato</a:t>
            </a:r>
          </a:p>
        </p:txBody>
      </p:sp>
      <p:sp>
        <p:nvSpPr>
          <p:cNvPr id="25623" name="Cuadro de texto 23"/>
          <p:cNvSpPr txBox="1">
            <a:spLocks noChangeArrowheads="1"/>
          </p:cNvSpPr>
          <p:nvPr/>
        </p:nvSpPr>
        <p:spPr bwMode="auto">
          <a:xfrm>
            <a:off x="4211638" y="6165850"/>
            <a:ext cx="1079500"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Glucosa</a:t>
            </a:r>
          </a:p>
        </p:txBody>
      </p:sp>
      <p:sp>
        <p:nvSpPr>
          <p:cNvPr id="25624" name="Cuadro de texto 24"/>
          <p:cNvSpPr txBox="1">
            <a:spLocks noChangeArrowheads="1"/>
          </p:cNvSpPr>
          <p:nvPr/>
        </p:nvSpPr>
        <p:spPr bwMode="auto">
          <a:xfrm>
            <a:off x="7451725" y="6165850"/>
            <a:ext cx="1079500"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Glucosa</a:t>
            </a:r>
          </a:p>
        </p:txBody>
      </p:sp>
      <p:sp>
        <p:nvSpPr>
          <p:cNvPr id="25625" name="Cuadro de texto 25"/>
          <p:cNvSpPr txBox="1">
            <a:spLocks noChangeArrowheads="1"/>
          </p:cNvSpPr>
          <p:nvPr/>
        </p:nvSpPr>
        <p:spPr bwMode="auto">
          <a:xfrm>
            <a:off x="6372225" y="5157788"/>
            <a:ext cx="935038"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Alanina</a:t>
            </a:r>
          </a:p>
        </p:txBody>
      </p:sp>
      <p:sp>
        <p:nvSpPr>
          <p:cNvPr id="25626" name="Cuadro de texto 26"/>
          <p:cNvSpPr txBox="1">
            <a:spLocks noChangeArrowheads="1"/>
          </p:cNvSpPr>
          <p:nvPr/>
        </p:nvSpPr>
        <p:spPr bwMode="auto">
          <a:xfrm>
            <a:off x="7380288" y="5157788"/>
            <a:ext cx="1077912"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Piruvato</a:t>
            </a:r>
          </a:p>
        </p:txBody>
      </p:sp>
      <p:sp>
        <p:nvSpPr>
          <p:cNvPr id="25627" name="Cuadro de texto 27"/>
          <p:cNvSpPr txBox="1">
            <a:spLocks noChangeArrowheads="1"/>
          </p:cNvSpPr>
          <p:nvPr/>
        </p:nvSpPr>
        <p:spPr bwMode="auto">
          <a:xfrm>
            <a:off x="3851275" y="3213100"/>
            <a:ext cx="1441450" cy="336550"/>
          </a:xfrm>
          <a:prstGeom prst="rect">
            <a:avLst/>
          </a:prstGeom>
          <a:solidFill>
            <a:srgbClr val="F8C7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1600" b="1"/>
              <a:t>Glutaminasa</a:t>
            </a:r>
          </a:p>
        </p:txBody>
      </p:sp>
    </p:spTree>
    <p:extLst>
      <p:ext uri="{BB962C8B-B14F-4D97-AF65-F5344CB8AC3E}">
        <p14:creationId xmlns:p14="http://schemas.microsoft.com/office/powerpoint/2010/main" val="20475839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6"/>
                                        </p:tgtEl>
                                        <p:attrNameLst>
                                          <p:attrName>style.visibility</p:attrName>
                                        </p:attrNameLst>
                                      </p:cBhvr>
                                      <p:to>
                                        <p:strVal val="visible"/>
                                      </p:to>
                                    </p:set>
                                    <p:anim calcmode="lin" valueType="num">
                                      <p:cBhvr additive="base">
                                        <p:cTn id="7" dur="500" fill="hold"/>
                                        <p:tgtEl>
                                          <p:spTgt spid="25606"/>
                                        </p:tgtEl>
                                        <p:attrNameLst>
                                          <p:attrName>ppt_x</p:attrName>
                                        </p:attrNameLst>
                                      </p:cBhvr>
                                      <p:tavLst>
                                        <p:tav tm="0">
                                          <p:val>
                                            <p:strVal val="#ppt_x"/>
                                          </p:val>
                                        </p:tav>
                                        <p:tav tm="100000">
                                          <p:val>
                                            <p:strVal val="#ppt_x"/>
                                          </p:val>
                                        </p:tav>
                                      </p:tavLst>
                                    </p:anim>
                                    <p:anim calcmode="lin" valueType="num">
                                      <p:cBhvr additive="base">
                                        <p:cTn id="8" dur="500" fill="hold"/>
                                        <p:tgtEl>
                                          <p:spTgt spid="256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5607"/>
                                        </p:tgtEl>
                                        <p:attrNameLst>
                                          <p:attrName>style.visibility</p:attrName>
                                        </p:attrNameLst>
                                      </p:cBhvr>
                                      <p:to>
                                        <p:strVal val="visible"/>
                                      </p:to>
                                    </p:set>
                                    <p:animEffect transition="in" filter="box(in)">
                                      <p:cBhvr>
                                        <p:cTn id="13" dur="500"/>
                                        <p:tgtEl>
                                          <p:spTgt spid="2560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25610"/>
                                        </p:tgtEl>
                                        <p:attrNameLst>
                                          <p:attrName>style.visibility</p:attrName>
                                        </p:attrNameLst>
                                      </p:cBhvr>
                                      <p:to>
                                        <p:strVal val="visible"/>
                                      </p:to>
                                    </p:set>
                                    <p:animEffect transition="in" filter="box(in)">
                                      <p:cBhvr>
                                        <p:cTn id="18" dur="500"/>
                                        <p:tgtEl>
                                          <p:spTgt spid="2561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5614"/>
                                        </p:tgtEl>
                                        <p:attrNameLst>
                                          <p:attrName>style.visibility</p:attrName>
                                        </p:attrNameLst>
                                      </p:cBhvr>
                                      <p:to>
                                        <p:strVal val="visible"/>
                                      </p:to>
                                    </p:set>
                                    <p:animEffect transition="in" filter="box(in)">
                                      <p:cBhvr>
                                        <p:cTn id="21" dur="500"/>
                                        <p:tgtEl>
                                          <p:spTgt spid="25614"/>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5616"/>
                                        </p:tgtEl>
                                        <p:attrNameLst>
                                          <p:attrName>style.visibility</p:attrName>
                                        </p:attrNameLst>
                                      </p:cBhvr>
                                      <p:to>
                                        <p:strVal val="visible"/>
                                      </p:to>
                                    </p:set>
                                    <p:animEffect transition="in" filter="box(in)">
                                      <p:cBhvr>
                                        <p:cTn id="24" dur="500"/>
                                        <p:tgtEl>
                                          <p:spTgt spid="25616"/>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5615"/>
                                        </p:tgtEl>
                                        <p:attrNameLst>
                                          <p:attrName>style.visibility</p:attrName>
                                        </p:attrNameLst>
                                      </p:cBhvr>
                                      <p:to>
                                        <p:strVal val="visible"/>
                                      </p:to>
                                    </p:set>
                                    <p:animEffect transition="in" filter="box(in)">
                                      <p:cBhvr>
                                        <p:cTn id="27" dur="500"/>
                                        <p:tgtEl>
                                          <p:spTgt spid="2561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5609"/>
                                        </p:tgtEl>
                                        <p:attrNameLst>
                                          <p:attrName>style.visibility</p:attrName>
                                        </p:attrNameLst>
                                      </p:cBhvr>
                                      <p:to>
                                        <p:strVal val="visible"/>
                                      </p:to>
                                    </p:set>
                                    <p:animEffect transition="in" filter="box(in)">
                                      <p:cBhvr>
                                        <p:cTn id="32" dur="500"/>
                                        <p:tgtEl>
                                          <p:spTgt spid="2560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5619"/>
                                        </p:tgtEl>
                                        <p:attrNameLst>
                                          <p:attrName>style.visibility</p:attrName>
                                        </p:attrNameLst>
                                      </p:cBhvr>
                                      <p:to>
                                        <p:strVal val="visible"/>
                                      </p:to>
                                    </p:set>
                                    <p:animEffect transition="in" filter="box(in)">
                                      <p:cBhvr>
                                        <p:cTn id="37" dur="500"/>
                                        <p:tgtEl>
                                          <p:spTgt spid="25619"/>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25620"/>
                                        </p:tgtEl>
                                        <p:attrNameLst>
                                          <p:attrName>style.visibility</p:attrName>
                                        </p:attrNameLst>
                                      </p:cBhvr>
                                      <p:to>
                                        <p:strVal val="visible"/>
                                      </p:to>
                                    </p:set>
                                    <p:animEffect transition="in" filter="box(in)">
                                      <p:cBhvr>
                                        <p:cTn id="40" dur="500"/>
                                        <p:tgtEl>
                                          <p:spTgt spid="25620"/>
                                        </p:tgtEl>
                                      </p:cBhvr>
                                    </p:animEffect>
                                  </p:childTnLst>
                                </p:cTn>
                              </p:par>
                              <p:par>
                                <p:cTn id="41" presetID="4" presetClass="entr" presetSubtype="16" fill="hold" nodeType="withEffect">
                                  <p:stCondLst>
                                    <p:cond delay="0"/>
                                  </p:stCondLst>
                                  <p:childTnLst>
                                    <p:set>
                                      <p:cBhvr>
                                        <p:cTn id="42" dur="1" fill="hold">
                                          <p:stCondLst>
                                            <p:cond delay="0"/>
                                          </p:stCondLst>
                                        </p:cTn>
                                        <p:tgtEl>
                                          <p:spTgt spid="25611"/>
                                        </p:tgtEl>
                                        <p:attrNameLst>
                                          <p:attrName>style.visibility</p:attrName>
                                        </p:attrNameLst>
                                      </p:cBhvr>
                                      <p:to>
                                        <p:strVal val="visible"/>
                                      </p:to>
                                    </p:set>
                                    <p:animEffect transition="in" filter="box(in)">
                                      <p:cBhvr>
                                        <p:cTn id="43" dur="500"/>
                                        <p:tgtEl>
                                          <p:spTgt spid="25611"/>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25625"/>
                                        </p:tgtEl>
                                        <p:attrNameLst>
                                          <p:attrName>style.visibility</p:attrName>
                                        </p:attrNameLst>
                                      </p:cBhvr>
                                      <p:to>
                                        <p:strVal val="visible"/>
                                      </p:to>
                                    </p:set>
                                    <p:animEffect transition="in" filter="box(in)">
                                      <p:cBhvr>
                                        <p:cTn id="46" dur="500"/>
                                        <p:tgtEl>
                                          <p:spTgt spid="25625"/>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25626"/>
                                        </p:tgtEl>
                                        <p:attrNameLst>
                                          <p:attrName>style.visibility</p:attrName>
                                        </p:attrNameLst>
                                      </p:cBhvr>
                                      <p:to>
                                        <p:strVal val="visible"/>
                                      </p:to>
                                    </p:set>
                                    <p:animEffect transition="in" filter="box(in)">
                                      <p:cBhvr>
                                        <p:cTn id="49" dur="500"/>
                                        <p:tgtEl>
                                          <p:spTgt spid="25626"/>
                                        </p:tgtEl>
                                      </p:cBhvr>
                                    </p:animEffect>
                                  </p:childTnLst>
                                </p:cTn>
                              </p:par>
                              <p:par>
                                <p:cTn id="50" presetID="4" presetClass="entr" presetSubtype="16" fill="hold" grpId="0" nodeType="withEffect">
                                  <p:stCondLst>
                                    <p:cond delay="0"/>
                                  </p:stCondLst>
                                  <p:childTnLst>
                                    <p:set>
                                      <p:cBhvr>
                                        <p:cTn id="51" dur="1" fill="hold">
                                          <p:stCondLst>
                                            <p:cond delay="0"/>
                                          </p:stCondLst>
                                        </p:cTn>
                                        <p:tgtEl>
                                          <p:spTgt spid="25624"/>
                                        </p:tgtEl>
                                        <p:attrNameLst>
                                          <p:attrName>style.visibility</p:attrName>
                                        </p:attrNameLst>
                                      </p:cBhvr>
                                      <p:to>
                                        <p:strVal val="visible"/>
                                      </p:to>
                                    </p:set>
                                    <p:animEffect transition="in" filter="box(in)">
                                      <p:cBhvr>
                                        <p:cTn id="52" dur="500"/>
                                        <p:tgtEl>
                                          <p:spTgt spid="2562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5608"/>
                                        </p:tgtEl>
                                        <p:attrNameLst>
                                          <p:attrName>style.visibility</p:attrName>
                                        </p:attrNameLst>
                                      </p:cBhvr>
                                      <p:to>
                                        <p:strVal val="visible"/>
                                      </p:to>
                                    </p:set>
                                    <p:animEffect transition="in" filter="box(in)">
                                      <p:cBhvr>
                                        <p:cTn id="57" dur="500"/>
                                        <p:tgtEl>
                                          <p:spTgt spid="2560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16" fill="hold" nodeType="clickEffect">
                                  <p:stCondLst>
                                    <p:cond delay="0"/>
                                  </p:stCondLst>
                                  <p:childTnLst>
                                    <p:set>
                                      <p:cBhvr>
                                        <p:cTn id="61" dur="1" fill="hold">
                                          <p:stCondLst>
                                            <p:cond delay="0"/>
                                          </p:stCondLst>
                                        </p:cTn>
                                        <p:tgtEl>
                                          <p:spTgt spid="25612"/>
                                        </p:tgtEl>
                                        <p:attrNameLst>
                                          <p:attrName>style.visibility</p:attrName>
                                        </p:attrNameLst>
                                      </p:cBhvr>
                                      <p:to>
                                        <p:strVal val="visible"/>
                                      </p:to>
                                    </p:set>
                                    <p:animEffect transition="in" filter="box(in)">
                                      <p:cBhvr>
                                        <p:cTn id="62" dur="500"/>
                                        <p:tgtEl>
                                          <p:spTgt spid="25612"/>
                                        </p:tgtEl>
                                      </p:cBhvr>
                                    </p:animEffect>
                                  </p:childTnLst>
                                </p:cTn>
                              </p:par>
                              <p:par>
                                <p:cTn id="63" presetID="4" presetClass="entr" presetSubtype="16" fill="hold" grpId="0" nodeType="withEffect">
                                  <p:stCondLst>
                                    <p:cond delay="0"/>
                                  </p:stCondLst>
                                  <p:childTnLst>
                                    <p:set>
                                      <p:cBhvr>
                                        <p:cTn id="64" dur="1" fill="hold">
                                          <p:stCondLst>
                                            <p:cond delay="0"/>
                                          </p:stCondLst>
                                        </p:cTn>
                                        <p:tgtEl>
                                          <p:spTgt spid="25617"/>
                                        </p:tgtEl>
                                        <p:attrNameLst>
                                          <p:attrName>style.visibility</p:attrName>
                                        </p:attrNameLst>
                                      </p:cBhvr>
                                      <p:to>
                                        <p:strVal val="visible"/>
                                      </p:to>
                                    </p:set>
                                    <p:animEffect transition="in" filter="box(in)">
                                      <p:cBhvr>
                                        <p:cTn id="65" dur="500"/>
                                        <p:tgtEl>
                                          <p:spTgt spid="25617"/>
                                        </p:tgtEl>
                                      </p:cBhvr>
                                    </p:animEffect>
                                  </p:childTnLst>
                                </p:cTn>
                              </p:par>
                              <p:par>
                                <p:cTn id="66" presetID="4" presetClass="entr" presetSubtype="16" fill="hold" grpId="0" nodeType="withEffect">
                                  <p:stCondLst>
                                    <p:cond delay="0"/>
                                  </p:stCondLst>
                                  <p:childTnLst>
                                    <p:set>
                                      <p:cBhvr>
                                        <p:cTn id="67" dur="1" fill="hold">
                                          <p:stCondLst>
                                            <p:cond delay="0"/>
                                          </p:stCondLst>
                                        </p:cTn>
                                        <p:tgtEl>
                                          <p:spTgt spid="25627"/>
                                        </p:tgtEl>
                                        <p:attrNameLst>
                                          <p:attrName>style.visibility</p:attrName>
                                        </p:attrNameLst>
                                      </p:cBhvr>
                                      <p:to>
                                        <p:strVal val="visible"/>
                                      </p:to>
                                    </p:set>
                                    <p:animEffect transition="in" filter="box(in)">
                                      <p:cBhvr>
                                        <p:cTn id="68" dur="500"/>
                                        <p:tgtEl>
                                          <p:spTgt spid="25627"/>
                                        </p:tgtEl>
                                      </p:cBhvr>
                                    </p:animEffect>
                                  </p:childTnLst>
                                </p:cTn>
                              </p:par>
                              <p:par>
                                <p:cTn id="69" presetID="4" presetClass="entr" presetSubtype="16" fill="hold" grpId="0" nodeType="withEffect">
                                  <p:stCondLst>
                                    <p:cond delay="0"/>
                                  </p:stCondLst>
                                  <p:childTnLst>
                                    <p:set>
                                      <p:cBhvr>
                                        <p:cTn id="70" dur="1" fill="hold">
                                          <p:stCondLst>
                                            <p:cond delay="0"/>
                                          </p:stCondLst>
                                        </p:cTn>
                                        <p:tgtEl>
                                          <p:spTgt spid="25618"/>
                                        </p:tgtEl>
                                        <p:attrNameLst>
                                          <p:attrName>style.visibility</p:attrName>
                                        </p:attrNameLst>
                                      </p:cBhvr>
                                      <p:to>
                                        <p:strVal val="visible"/>
                                      </p:to>
                                    </p:set>
                                    <p:animEffect transition="in" filter="box(in)">
                                      <p:cBhvr>
                                        <p:cTn id="71" dur="500"/>
                                        <p:tgtEl>
                                          <p:spTgt spid="25618"/>
                                        </p:tgtEl>
                                      </p:cBhvr>
                                    </p:animEffect>
                                  </p:childTnLst>
                                </p:cTn>
                              </p:par>
                              <p:par>
                                <p:cTn id="72" presetID="4" presetClass="entr" presetSubtype="16" fill="hold" grpId="0" nodeType="withEffect">
                                  <p:stCondLst>
                                    <p:cond delay="0"/>
                                  </p:stCondLst>
                                  <p:childTnLst>
                                    <p:set>
                                      <p:cBhvr>
                                        <p:cTn id="73" dur="1" fill="hold">
                                          <p:stCondLst>
                                            <p:cond delay="0"/>
                                          </p:stCondLst>
                                        </p:cTn>
                                        <p:tgtEl>
                                          <p:spTgt spid="25622"/>
                                        </p:tgtEl>
                                        <p:attrNameLst>
                                          <p:attrName>style.visibility</p:attrName>
                                        </p:attrNameLst>
                                      </p:cBhvr>
                                      <p:to>
                                        <p:strVal val="visible"/>
                                      </p:to>
                                    </p:set>
                                    <p:animEffect transition="in" filter="box(in)">
                                      <p:cBhvr>
                                        <p:cTn id="74" dur="500"/>
                                        <p:tgtEl>
                                          <p:spTgt spid="25622"/>
                                        </p:tgtEl>
                                      </p:cBhvr>
                                    </p:animEffect>
                                  </p:childTnLst>
                                </p:cTn>
                              </p:par>
                              <p:par>
                                <p:cTn id="75" presetID="4" presetClass="entr" presetSubtype="16" fill="hold" grpId="0" nodeType="withEffect">
                                  <p:stCondLst>
                                    <p:cond delay="0"/>
                                  </p:stCondLst>
                                  <p:childTnLst>
                                    <p:set>
                                      <p:cBhvr>
                                        <p:cTn id="76" dur="1" fill="hold">
                                          <p:stCondLst>
                                            <p:cond delay="0"/>
                                          </p:stCondLst>
                                        </p:cTn>
                                        <p:tgtEl>
                                          <p:spTgt spid="25621"/>
                                        </p:tgtEl>
                                        <p:attrNameLst>
                                          <p:attrName>style.visibility</p:attrName>
                                        </p:attrNameLst>
                                      </p:cBhvr>
                                      <p:to>
                                        <p:strVal val="visible"/>
                                      </p:to>
                                    </p:set>
                                    <p:animEffect transition="in" filter="box(in)">
                                      <p:cBhvr>
                                        <p:cTn id="77" dur="500"/>
                                        <p:tgtEl>
                                          <p:spTgt spid="25621"/>
                                        </p:tgtEl>
                                      </p:cBhvr>
                                    </p:animEffect>
                                  </p:childTnLst>
                                </p:cTn>
                              </p:par>
                              <p:par>
                                <p:cTn id="78" presetID="4" presetClass="entr" presetSubtype="16" fill="hold" grpId="0" nodeType="withEffect">
                                  <p:stCondLst>
                                    <p:cond delay="0"/>
                                  </p:stCondLst>
                                  <p:childTnLst>
                                    <p:set>
                                      <p:cBhvr>
                                        <p:cTn id="79" dur="1" fill="hold">
                                          <p:stCondLst>
                                            <p:cond delay="0"/>
                                          </p:stCondLst>
                                        </p:cTn>
                                        <p:tgtEl>
                                          <p:spTgt spid="25623"/>
                                        </p:tgtEl>
                                        <p:attrNameLst>
                                          <p:attrName>style.visibility</p:attrName>
                                        </p:attrNameLst>
                                      </p:cBhvr>
                                      <p:to>
                                        <p:strVal val="visible"/>
                                      </p:to>
                                    </p:set>
                                    <p:animEffect transition="in" filter="box(in)">
                                      <p:cBhvr>
                                        <p:cTn id="80" dur="500"/>
                                        <p:tgtEl>
                                          <p:spTgt spid="25623"/>
                                        </p:tgtEl>
                                      </p:cBhvr>
                                    </p:animEffect>
                                  </p:childTnLst>
                                </p:cTn>
                              </p:par>
                              <p:par>
                                <p:cTn id="81" presetID="4" presetClass="entr" presetSubtype="16" fill="hold" grpId="0" nodeType="withEffect">
                                  <p:stCondLst>
                                    <p:cond delay="0"/>
                                  </p:stCondLst>
                                  <p:childTnLst>
                                    <p:set>
                                      <p:cBhvr>
                                        <p:cTn id="82" dur="1" fill="hold">
                                          <p:stCondLst>
                                            <p:cond delay="0"/>
                                          </p:stCondLst>
                                        </p:cTn>
                                        <p:tgtEl>
                                          <p:spTgt spid="25613"/>
                                        </p:tgtEl>
                                        <p:attrNameLst>
                                          <p:attrName>style.visibility</p:attrName>
                                        </p:attrNameLst>
                                      </p:cBhvr>
                                      <p:to>
                                        <p:strVal val="visible"/>
                                      </p:to>
                                    </p:set>
                                    <p:animEffect transition="in" filter="box(in)">
                                      <p:cBhvr>
                                        <p:cTn id="83" dur="500"/>
                                        <p:tgtEl>
                                          <p:spTgt spid="25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nimBg="1"/>
      <p:bldP spid="25607" grpId="0" animBg="1"/>
      <p:bldP spid="25608" grpId="0" animBg="1"/>
      <p:bldP spid="25609" grpId="0" animBg="1"/>
      <p:bldP spid="25613" grpId="0" animBg="1"/>
      <p:bldP spid="25614" grpId="0" animBg="1"/>
      <p:bldP spid="25615" grpId="0" animBg="1"/>
      <p:bldP spid="25616" grpId="0" animBg="1"/>
      <p:bldP spid="25617" grpId="0" animBg="1"/>
      <p:bldP spid="25618" grpId="0" animBg="1"/>
      <p:bldP spid="25619" grpId="0" animBg="1"/>
      <p:bldP spid="25620" grpId="0" animBg="1"/>
      <p:bldP spid="25621" grpId="0" animBg="1"/>
      <p:bldP spid="25622" grpId="0" animBg="1"/>
      <p:bldP spid="25623" grpId="0" animBg="1"/>
      <p:bldP spid="25624" grpId="0" animBg="1"/>
      <p:bldP spid="25625" grpId="0" animBg="1"/>
      <p:bldP spid="25626" grpId="0" animBg="1"/>
      <p:bldP spid="256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ángulo 2"/>
          <p:cNvSpPr>
            <a:spLocks noGrp="1" noChangeArrowheads="1"/>
          </p:cNvSpPr>
          <p:nvPr>
            <p:ph type="title"/>
          </p:nvPr>
        </p:nvSpPr>
        <p:spPr>
          <a:xfrm>
            <a:off x="395288" y="260350"/>
            <a:ext cx="8232775" cy="1141413"/>
          </a:xfrm>
          <a:solidFill>
            <a:srgbClr val="33CC33"/>
          </a:solidFill>
          <a:ln>
            <a:solidFill>
              <a:schemeClr val="tx1"/>
            </a:solidFill>
            <a:miter lim="800000"/>
            <a:headEnd/>
            <a:tailEnd/>
          </a:ln>
        </p:spPr>
        <p:txBody>
          <a:bodyPr/>
          <a:lstStyle/>
          <a:p>
            <a:pPr eaLnBrk="1" hangingPunct="1"/>
            <a:r>
              <a:rPr lang="es-ES_tradnl" altLang="es-AR" sz="2400" b="1" smtClean="0"/>
              <a:t>Clasificación de los aminoácidos de acuerdo al destino de sus esqueletos carbonados</a:t>
            </a:r>
            <a:endParaRPr lang="es-ES" altLang="es-AR" sz="2400" b="1" smtClean="0"/>
          </a:p>
        </p:txBody>
      </p:sp>
      <p:sp>
        <p:nvSpPr>
          <p:cNvPr id="89091" name="Rectángulo 3"/>
          <p:cNvSpPr>
            <a:spLocks noGrp="1" noChangeArrowheads="1"/>
          </p:cNvSpPr>
          <p:nvPr>
            <p:ph type="body" idx="1"/>
          </p:nvPr>
        </p:nvSpPr>
        <p:spPr>
          <a:xfrm>
            <a:off x="468313" y="1628775"/>
            <a:ext cx="8232775" cy="4524375"/>
          </a:xfrm>
          <a:solidFill>
            <a:schemeClr val="bg1">
              <a:lumMod val="85000"/>
            </a:schemeClr>
          </a:solidFill>
        </p:spPr>
        <p:txBody>
          <a:bodyPr/>
          <a:lstStyle/>
          <a:p>
            <a:pPr eaLnBrk="1" hangingPunct="1"/>
            <a:r>
              <a:rPr lang="es-ES" altLang="es-AR" sz="2400" b="1" u="sng" dirty="0" smtClean="0"/>
              <a:t>Aminoácidos Glucogénicos</a:t>
            </a:r>
            <a:r>
              <a:rPr lang="es-ES" altLang="es-AR" sz="2400" b="1" dirty="0" smtClean="0"/>
              <a:t>: Los esqueletos carbonados pueden utilizarse para la síntesis de glucosa (aa. no esenciales)</a:t>
            </a:r>
          </a:p>
          <a:p>
            <a:pPr eaLnBrk="1" hangingPunct="1"/>
            <a:endParaRPr lang="es-ES" altLang="es-AR" sz="2400" b="1" dirty="0" smtClean="0"/>
          </a:p>
          <a:p>
            <a:pPr eaLnBrk="1" hangingPunct="1"/>
            <a:r>
              <a:rPr lang="es-ES" altLang="es-AR" sz="2400" b="1" u="sng" dirty="0" smtClean="0"/>
              <a:t>Aminoácidos </a:t>
            </a:r>
            <a:r>
              <a:rPr lang="es-ES" altLang="es-AR" sz="2400" b="1" u="sng" dirty="0" err="1" smtClean="0"/>
              <a:t>Cetogénicos</a:t>
            </a:r>
            <a:r>
              <a:rPr lang="es-ES" altLang="es-AR" sz="2400" b="1" dirty="0" smtClean="0"/>
              <a:t>: Los esqueletos carbonados pueden ser convertidos en cuerpos cetónicos (Leucina y Lisina)</a:t>
            </a:r>
          </a:p>
          <a:p>
            <a:pPr eaLnBrk="1" hangingPunct="1">
              <a:buFontTx/>
              <a:buNone/>
            </a:pPr>
            <a:endParaRPr lang="es-ES" altLang="es-AR" sz="2400" b="1" dirty="0" smtClean="0"/>
          </a:p>
          <a:p>
            <a:pPr eaLnBrk="1" hangingPunct="1"/>
            <a:endParaRPr lang="es-ES" altLang="es-AR" sz="2400" b="1" dirty="0" smtClean="0"/>
          </a:p>
          <a:p>
            <a:pPr eaLnBrk="1" hangingPunct="1"/>
            <a:r>
              <a:rPr lang="es-ES" altLang="es-AR" sz="2400" b="1" u="sng" dirty="0" smtClean="0"/>
              <a:t>Aminoácidos glucogénicos y </a:t>
            </a:r>
            <a:r>
              <a:rPr lang="es-ES" altLang="es-AR" sz="2400" b="1" u="sng" dirty="0" err="1" smtClean="0"/>
              <a:t>cetogénicos</a:t>
            </a:r>
            <a:r>
              <a:rPr lang="es-ES" altLang="es-AR" sz="2400" b="1" dirty="0" smtClean="0"/>
              <a:t>: Fenilalanina, Tirosina, Isoleucina y </a:t>
            </a:r>
            <a:r>
              <a:rPr lang="es-ES" altLang="es-AR" sz="2400" b="1" dirty="0" err="1" smtClean="0"/>
              <a:t>Triptofano</a:t>
            </a:r>
            <a:endParaRPr lang="es-ES" altLang="es-AR" sz="2400" b="1" dirty="0" smtClean="0"/>
          </a:p>
        </p:txBody>
      </p:sp>
    </p:spTree>
    <p:extLst>
      <p:ext uri="{BB962C8B-B14F-4D97-AF65-F5344CB8AC3E}">
        <p14:creationId xmlns:p14="http://schemas.microsoft.com/office/powerpoint/2010/main" val="38208971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fade">
                                      <p:cBhvr>
                                        <p:cTn id="7" dur="800" decel="100000"/>
                                        <p:tgtEl>
                                          <p:spTgt spid="89090"/>
                                        </p:tgtEl>
                                      </p:cBhvr>
                                    </p:animEffect>
                                    <p:anim calcmode="lin" valueType="num">
                                      <p:cBhvr>
                                        <p:cTn id="8" dur="800" decel="100000" fill="hold"/>
                                        <p:tgtEl>
                                          <p:spTgt spid="89090"/>
                                        </p:tgtEl>
                                        <p:attrNameLst>
                                          <p:attrName>style.rotation</p:attrName>
                                        </p:attrNameLst>
                                      </p:cBhvr>
                                      <p:tavLst>
                                        <p:tav tm="0">
                                          <p:val>
                                            <p:fltVal val="-90"/>
                                          </p:val>
                                        </p:tav>
                                        <p:tav tm="100000">
                                          <p:val>
                                            <p:fltVal val="0"/>
                                          </p:val>
                                        </p:tav>
                                      </p:tavLst>
                                    </p:anim>
                                    <p:anim calcmode="lin" valueType="num">
                                      <p:cBhvr>
                                        <p:cTn id="9" dur="800" decel="100000" fill="hold"/>
                                        <p:tgtEl>
                                          <p:spTgt spid="89090"/>
                                        </p:tgtEl>
                                        <p:attrNameLst>
                                          <p:attrName>ppt_x</p:attrName>
                                        </p:attrNameLst>
                                      </p:cBhvr>
                                      <p:tavLst>
                                        <p:tav tm="0">
                                          <p:val>
                                            <p:strVal val="#ppt_x+0.4"/>
                                          </p:val>
                                        </p:tav>
                                        <p:tav tm="100000">
                                          <p:val>
                                            <p:strVal val="#ppt_x-0.05"/>
                                          </p:val>
                                        </p:tav>
                                      </p:tavLst>
                                    </p:anim>
                                    <p:anim calcmode="lin" valueType="num">
                                      <p:cBhvr>
                                        <p:cTn id="10" dur="800" decel="100000" fill="hold"/>
                                        <p:tgtEl>
                                          <p:spTgt spid="8909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909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909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9091">
                                            <p:bg/>
                                          </p:spTgt>
                                        </p:tgtEl>
                                        <p:attrNameLst>
                                          <p:attrName>style.visibility</p:attrName>
                                        </p:attrNameLst>
                                      </p:cBhvr>
                                      <p:to>
                                        <p:strVal val="visible"/>
                                      </p:to>
                                    </p:set>
                                    <p:animEffect transition="in" filter="blinds(horizontal)">
                                      <p:cBhvr>
                                        <p:cTn id="17" dur="500"/>
                                        <p:tgtEl>
                                          <p:spTgt spid="89091">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9091">
                                            <p:txEl>
                                              <p:pRg st="0" end="0"/>
                                            </p:txEl>
                                          </p:spTgt>
                                        </p:tgtEl>
                                        <p:attrNameLst>
                                          <p:attrName>style.visibility</p:attrName>
                                        </p:attrNameLst>
                                      </p:cBhvr>
                                      <p:to>
                                        <p:strVal val="visible"/>
                                      </p:to>
                                    </p:set>
                                    <p:animEffect transition="in" filter="blinds(horizontal)">
                                      <p:cBhvr>
                                        <p:cTn id="22" dur="500"/>
                                        <p:tgtEl>
                                          <p:spTgt spid="89091">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9091">
                                            <p:txEl>
                                              <p:pRg st="2" end="2"/>
                                            </p:txEl>
                                          </p:spTgt>
                                        </p:tgtEl>
                                        <p:attrNameLst>
                                          <p:attrName>style.visibility</p:attrName>
                                        </p:attrNameLst>
                                      </p:cBhvr>
                                      <p:to>
                                        <p:strVal val="visible"/>
                                      </p:to>
                                    </p:set>
                                    <p:animEffect transition="in" filter="blinds(horizontal)">
                                      <p:cBhvr>
                                        <p:cTn id="27" dur="500"/>
                                        <p:tgtEl>
                                          <p:spTgt spid="8909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9091">
                                            <p:txEl>
                                              <p:pRg st="5" end="5"/>
                                            </p:txEl>
                                          </p:spTgt>
                                        </p:tgtEl>
                                        <p:attrNameLst>
                                          <p:attrName>style.visibility</p:attrName>
                                        </p:attrNameLst>
                                      </p:cBhvr>
                                      <p:to>
                                        <p:strVal val="visible"/>
                                      </p:to>
                                    </p:set>
                                    <p:animEffect transition="in" filter="blinds(horizontal)">
                                      <p:cBhvr>
                                        <p:cTn id="32" dur="500"/>
                                        <p:tgtEl>
                                          <p:spTgt spid="890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animBg="1"/>
      <p:bldP spid="89091"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a:xfrm>
            <a:off x="467544" y="341784"/>
            <a:ext cx="8229600" cy="1143000"/>
          </a:xfrm>
        </p:spPr>
        <p:txBody>
          <a:bodyPr>
            <a:normAutofit/>
          </a:bodyPr>
          <a:lstStyle/>
          <a:p>
            <a:pPr eaLnBrk="1" hangingPunct="1"/>
            <a:r>
              <a:rPr lang="es-ES" altLang="es-AR" sz="5400" b="1" dirty="0" smtClean="0">
                <a:solidFill>
                  <a:srgbClr val="FF0000"/>
                </a:solidFill>
                <a:effectLst>
                  <a:outerShdw blurRad="38100" dist="38100" dir="2700000" algn="tl">
                    <a:srgbClr val="000000">
                      <a:alpha val="43137"/>
                    </a:srgbClr>
                  </a:outerShdw>
                </a:effectLst>
              </a:rPr>
              <a:t>GLUCOGÉNICOS</a:t>
            </a:r>
          </a:p>
        </p:txBody>
      </p:sp>
      <p:sp>
        <p:nvSpPr>
          <p:cNvPr id="7172" name="Rectangle 4"/>
          <p:cNvSpPr>
            <a:spLocks noGrp="1" noChangeArrowheads="1"/>
          </p:cNvSpPr>
          <p:nvPr>
            <p:ph type="body" sz="half" idx="1"/>
          </p:nvPr>
        </p:nvSpPr>
        <p:spPr>
          <a:xfrm>
            <a:off x="14486" y="2852936"/>
            <a:ext cx="9144000" cy="2852737"/>
          </a:xfrm>
          <a:solidFill>
            <a:schemeClr val="bg1">
              <a:lumMod val="85000"/>
            </a:schemeClr>
          </a:solidFill>
          <a:ln w="57150">
            <a:solidFill>
              <a:srgbClr val="EB153E"/>
            </a:solidFill>
            <a:miter lim="800000"/>
            <a:headEnd/>
            <a:tailEnd/>
          </a:ln>
        </p:spPr>
        <p:txBody>
          <a:bodyPr/>
          <a:lstStyle/>
          <a:p>
            <a:pPr marL="0" indent="0" eaLnBrk="1" hangingPunct="1">
              <a:buFontTx/>
              <a:buNone/>
            </a:pPr>
            <a:r>
              <a:rPr lang="es-ES" altLang="es-AR" sz="3600" dirty="0" smtClean="0"/>
              <a:t>Los que forman:</a:t>
            </a:r>
          </a:p>
          <a:p>
            <a:pPr marL="0" indent="0" eaLnBrk="1" hangingPunct="1">
              <a:buFontTx/>
              <a:buNone/>
            </a:pPr>
            <a:r>
              <a:rPr lang="es-ES" altLang="es-AR" sz="3600" dirty="0" smtClean="0"/>
              <a:t>	# </a:t>
            </a:r>
            <a:r>
              <a:rPr lang="es-ES" altLang="es-AR" sz="3600" dirty="0" err="1" smtClean="0"/>
              <a:t>piruvato</a:t>
            </a:r>
            <a:r>
              <a:rPr lang="es-ES" altLang="es-AR" sz="3600" dirty="0" smtClean="0"/>
              <a:t> </a:t>
            </a:r>
          </a:p>
          <a:p>
            <a:pPr marL="0" indent="0" eaLnBrk="1" hangingPunct="1">
              <a:buFontTx/>
              <a:buNone/>
            </a:pPr>
            <a:r>
              <a:rPr lang="es-ES" altLang="es-AR" sz="3600" dirty="0" smtClean="0"/>
              <a:t>	# intermediarios del ciclo de Krebs.</a:t>
            </a:r>
          </a:p>
        </p:txBody>
      </p:sp>
      <p:sp>
        <p:nvSpPr>
          <p:cNvPr id="2" name="1 Marcador de contenido"/>
          <p:cNvSpPr>
            <a:spLocks noGrp="1"/>
          </p:cNvSpPr>
          <p:nvPr>
            <p:ph sz="half" idx="2"/>
          </p:nvPr>
        </p:nvSpPr>
        <p:spPr/>
        <p:txBody>
          <a:bodyPr/>
          <a:lstStyle/>
          <a:p>
            <a:endParaRPr lang="es-AR"/>
          </a:p>
        </p:txBody>
      </p:sp>
    </p:spTree>
    <p:extLst>
      <p:ext uri="{BB962C8B-B14F-4D97-AF65-F5344CB8AC3E}">
        <p14:creationId xmlns:p14="http://schemas.microsoft.com/office/powerpoint/2010/main" val="22522586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xfrm>
            <a:off x="539552" y="274638"/>
            <a:ext cx="8147248" cy="1138138"/>
          </a:xfrm>
        </p:spPr>
        <p:txBody>
          <a:bodyPr>
            <a:normAutofit/>
          </a:bodyPr>
          <a:lstStyle/>
          <a:p>
            <a:r>
              <a:rPr lang="es-ES" altLang="es-AR" sz="5400" b="1" dirty="0" smtClean="0">
                <a:solidFill>
                  <a:srgbClr val="FF0000"/>
                </a:solidFill>
                <a:effectLst>
                  <a:outerShdw blurRad="38100" dist="38100" dir="2700000" algn="tl">
                    <a:srgbClr val="000000">
                      <a:alpha val="43137"/>
                    </a:srgbClr>
                  </a:outerShdw>
                </a:effectLst>
              </a:rPr>
              <a:t>CETOGÉNICOS</a:t>
            </a:r>
          </a:p>
        </p:txBody>
      </p:sp>
      <p:sp>
        <p:nvSpPr>
          <p:cNvPr id="8196" name="Rectangle 4"/>
          <p:cNvSpPr>
            <a:spLocks noGrp="1" noChangeArrowheads="1"/>
          </p:cNvSpPr>
          <p:nvPr>
            <p:ph type="body" sz="half" idx="1"/>
          </p:nvPr>
        </p:nvSpPr>
        <p:spPr>
          <a:xfrm>
            <a:off x="0" y="2852936"/>
            <a:ext cx="9144000" cy="2852737"/>
          </a:xfrm>
          <a:solidFill>
            <a:schemeClr val="bg1">
              <a:lumMod val="85000"/>
            </a:schemeClr>
          </a:solidFill>
          <a:ln w="57150">
            <a:solidFill>
              <a:srgbClr val="EB153E"/>
            </a:solidFill>
            <a:miter lim="800000"/>
            <a:headEnd/>
            <a:tailEnd/>
          </a:ln>
        </p:spPr>
        <p:txBody>
          <a:bodyPr/>
          <a:lstStyle/>
          <a:p>
            <a:pPr marL="0" indent="0" eaLnBrk="1" hangingPunct="1">
              <a:buFontTx/>
              <a:buNone/>
            </a:pPr>
            <a:r>
              <a:rPr lang="es-ES" altLang="es-AR" sz="3600" dirty="0" smtClean="0"/>
              <a:t>Son los que generan:</a:t>
            </a:r>
          </a:p>
          <a:p>
            <a:pPr marL="0" indent="0" eaLnBrk="1" hangingPunct="1">
              <a:buFontTx/>
              <a:buNone/>
            </a:pPr>
            <a:endParaRPr lang="es-ES" altLang="es-AR" sz="3600" dirty="0" smtClean="0"/>
          </a:p>
          <a:p>
            <a:pPr marL="0" indent="0" algn="ctr" eaLnBrk="1" hangingPunct="1">
              <a:buFontTx/>
              <a:buNone/>
            </a:pPr>
            <a:r>
              <a:rPr lang="es-ES" altLang="es-AR" sz="3600" dirty="0" smtClean="0"/>
              <a:t> </a:t>
            </a:r>
            <a:r>
              <a:rPr lang="es-ES" altLang="es-AR" sz="3600" b="1" u="sng" dirty="0" smtClean="0"/>
              <a:t>acetil-</a:t>
            </a:r>
            <a:r>
              <a:rPr lang="es-ES" altLang="es-AR" sz="3600" b="1" u="sng" dirty="0" err="1" smtClean="0"/>
              <a:t>CoA</a:t>
            </a:r>
            <a:r>
              <a:rPr lang="es-ES" altLang="es-AR" sz="3600" b="1" u="sng" dirty="0" smtClean="0"/>
              <a:t> o </a:t>
            </a:r>
            <a:r>
              <a:rPr lang="es-ES" altLang="es-AR" sz="3600" b="1" u="sng" dirty="0" err="1" smtClean="0"/>
              <a:t>aceto</a:t>
            </a:r>
            <a:r>
              <a:rPr lang="es-ES" altLang="es-AR" sz="3600" b="1" u="sng" dirty="0" smtClean="0"/>
              <a:t>-acetato</a:t>
            </a:r>
          </a:p>
        </p:txBody>
      </p:sp>
      <p:sp>
        <p:nvSpPr>
          <p:cNvPr id="2" name="1 Marcador de contenido"/>
          <p:cNvSpPr>
            <a:spLocks noGrp="1"/>
          </p:cNvSpPr>
          <p:nvPr>
            <p:ph sz="half" idx="2"/>
          </p:nvPr>
        </p:nvSpPr>
        <p:spPr/>
        <p:txBody>
          <a:bodyPr/>
          <a:lstStyle/>
          <a:p>
            <a:endParaRPr lang="es-AR"/>
          </a:p>
        </p:txBody>
      </p:sp>
    </p:spTree>
    <p:extLst>
      <p:ext uri="{BB962C8B-B14F-4D97-AF65-F5344CB8AC3E}">
        <p14:creationId xmlns:p14="http://schemas.microsoft.com/office/powerpoint/2010/main" val="6107142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58788"/>
            <a:ext cx="7993062" cy="5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3132138" y="2133600"/>
            <a:ext cx="1295400" cy="5746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3" name="2 Rectángulo"/>
          <p:cNvSpPr/>
          <p:nvPr/>
        </p:nvSpPr>
        <p:spPr>
          <a:xfrm>
            <a:off x="4859338" y="2133600"/>
            <a:ext cx="1296987" cy="431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4" name="3 Rectángulo"/>
          <p:cNvSpPr/>
          <p:nvPr/>
        </p:nvSpPr>
        <p:spPr>
          <a:xfrm>
            <a:off x="6372225" y="2708275"/>
            <a:ext cx="936625" cy="4333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cxnSp>
        <p:nvCxnSpPr>
          <p:cNvPr id="6" name="5 Conector recto"/>
          <p:cNvCxnSpPr/>
          <p:nvPr/>
        </p:nvCxnSpPr>
        <p:spPr>
          <a:xfrm>
            <a:off x="1116013" y="2133600"/>
            <a:ext cx="93503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2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3162300"/>
            <a:ext cx="938212" cy="1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925" y="4221163"/>
            <a:ext cx="938213" cy="1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4508500"/>
            <a:ext cx="938213" cy="1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779838" y="3175000"/>
            <a:ext cx="1584325" cy="2809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7" name="6 Rectángulo"/>
          <p:cNvSpPr/>
          <p:nvPr/>
        </p:nvSpPr>
        <p:spPr>
          <a:xfrm>
            <a:off x="5076825" y="5157788"/>
            <a:ext cx="1008063" cy="5746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
        <p:nvSpPr>
          <p:cNvPr id="8" name="7 Rectángulo"/>
          <p:cNvSpPr/>
          <p:nvPr/>
        </p:nvSpPr>
        <p:spPr>
          <a:xfrm>
            <a:off x="3635375" y="4724400"/>
            <a:ext cx="1441450" cy="36036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a:p>
        </p:txBody>
      </p:sp>
    </p:spTree>
    <p:extLst>
      <p:ext uri="{BB962C8B-B14F-4D97-AF65-F5344CB8AC3E}">
        <p14:creationId xmlns:p14="http://schemas.microsoft.com/office/powerpoint/2010/main" val="3771243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ángulo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sz="4400">
                <a:solidFill>
                  <a:schemeClr val="tx2"/>
                </a:solidFill>
                <a:cs typeface="Times New Roman" pitchFamily="18" charset="0"/>
              </a:rPr>
              <a:t/>
            </a:r>
            <a:br>
              <a:rPr lang="es-ES" altLang="es-AR" sz="4400">
                <a:solidFill>
                  <a:schemeClr val="tx2"/>
                </a:solidFill>
                <a:cs typeface="Times New Roman" pitchFamily="18" charset="0"/>
              </a:rPr>
            </a:br>
            <a:r>
              <a:rPr lang="es-ES" altLang="es-AR" sz="4400">
                <a:solidFill>
                  <a:schemeClr val="tx2"/>
                </a:solidFill>
                <a:cs typeface="Times New Roman" pitchFamily="18" charset="0"/>
              </a:rPr>
              <a:t> </a:t>
            </a:r>
            <a:br>
              <a:rPr lang="es-ES" altLang="es-AR" sz="4400">
                <a:solidFill>
                  <a:schemeClr val="tx2"/>
                </a:solidFill>
                <a:cs typeface="Times New Roman" pitchFamily="18" charset="0"/>
              </a:rPr>
            </a:br>
            <a:endParaRPr lang="es-ES" altLang="es-AR" sz="4400">
              <a:solidFill>
                <a:schemeClr val="tx2"/>
              </a:solidFill>
            </a:endParaRPr>
          </a:p>
        </p:txBody>
      </p:sp>
      <p:sp>
        <p:nvSpPr>
          <p:cNvPr id="7171" name="Rectángulo 5"/>
          <p:cNvSpPr>
            <a:spLocks noChangeArrowheads="1"/>
          </p:cNvSpPr>
          <p:nvPr/>
        </p:nvSpPr>
        <p:spPr bwMode="auto">
          <a:xfrm>
            <a:off x="171450" y="-57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pic>
        <p:nvPicPr>
          <p:cNvPr id="7172" name="Imagen 6" descr="irma"/>
          <p:cNvPicPr>
            <a:picLocks noChangeAspect="1" noChangeArrowheads="1"/>
          </p:cNvPicPr>
          <p:nvPr/>
        </p:nvPicPr>
        <p:blipFill>
          <a:blip r:embed="rId2">
            <a:lum bright="-38000" contrast="56000"/>
            <a:extLst>
              <a:ext uri="{28A0092B-C50C-407E-A947-70E740481C1C}">
                <a14:useLocalDpi xmlns:a14="http://schemas.microsoft.com/office/drawing/2010/main" val="0"/>
              </a:ext>
            </a:extLst>
          </a:blip>
          <a:srcRect/>
          <a:stretch>
            <a:fillRect/>
          </a:stretch>
        </p:blipFill>
        <p:spPr bwMode="auto">
          <a:xfrm>
            <a:off x="2051050" y="274638"/>
            <a:ext cx="6985000" cy="650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Rectángulo 7"/>
          <p:cNvSpPr>
            <a:spLocks noChangeArrowheads="1"/>
          </p:cNvSpPr>
          <p:nvPr/>
        </p:nvSpPr>
        <p:spPr bwMode="auto">
          <a:xfrm>
            <a:off x="171450" y="-57150"/>
            <a:ext cx="9144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sz="1200">
                <a:cs typeface="Times New Roman" pitchFamily="18" charset="0"/>
              </a:rPr>
              <a:t/>
            </a:r>
            <a:br>
              <a:rPr lang="es-ES" altLang="es-AR" sz="1200">
                <a:cs typeface="Times New Roman" pitchFamily="18" charset="0"/>
              </a:rPr>
            </a:br>
            <a:r>
              <a:rPr lang="es-ES" altLang="es-AR" sz="1200">
                <a:cs typeface="Times New Roman" pitchFamily="18" charset="0"/>
              </a:rPr>
              <a:t> </a:t>
            </a:r>
          </a:p>
          <a:p>
            <a:endParaRPr lang="es-ES" altLang="es-AR"/>
          </a:p>
        </p:txBody>
      </p:sp>
      <p:sp>
        <p:nvSpPr>
          <p:cNvPr id="7174" name="1 Rectángulo"/>
          <p:cNvSpPr>
            <a:spLocks noChangeArrowheads="1"/>
          </p:cNvSpPr>
          <p:nvPr/>
        </p:nvSpPr>
        <p:spPr bwMode="auto">
          <a:xfrm>
            <a:off x="0" y="1417638"/>
            <a:ext cx="2195513" cy="369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b="1" u="sng">
                <a:latin typeface="Arial" charset="0"/>
              </a:rPr>
              <a:t>Digestión y absorción de proteínas</a:t>
            </a:r>
          </a:p>
          <a:p>
            <a:pPr eaLnBrk="1" hangingPunct="1"/>
            <a:endParaRPr lang="es-AR" altLang="es-AR" b="1">
              <a:latin typeface="Arial" charset="0"/>
            </a:endParaRPr>
          </a:p>
          <a:p>
            <a:pPr eaLnBrk="1" hangingPunct="1"/>
            <a:r>
              <a:rPr lang="es-AR" altLang="es-AR" b="1">
                <a:latin typeface="Arial" charset="0"/>
              </a:rPr>
              <a:t>A diferencia de los hidratos de carbono y lípidos una parte significativa de la digestión de proteínas tiene lugar en el estómago.</a:t>
            </a:r>
          </a:p>
        </p:txBody>
      </p:sp>
      <p:sp>
        <p:nvSpPr>
          <p:cNvPr id="3" name="2 Flecha doblada hacia arriba"/>
          <p:cNvSpPr/>
          <p:nvPr/>
        </p:nvSpPr>
        <p:spPr>
          <a:xfrm>
            <a:off x="8491538" y="1938338"/>
            <a:ext cx="358775" cy="36036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dirty="0"/>
          </a:p>
        </p:txBody>
      </p:sp>
      <p:pic>
        <p:nvPicPr>
          <p:cNvPr id="7176" name="Imagen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113" y="1035050"/>
            <a:ext cx="401637"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7" name="3 Rectángulo"/>
          <p:cNvSpPr>
            <a:spLocks noChangeArrowheads="1"/>
          </p:cNvSpPr>
          <p:nvPr/>
        </p:nvSpPr>
        <p:spPr bwMode="auto">
          <a:xfrm>
            <a:off x="7235825" y="6094413"/>
            <a:ext cx="1747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1200" b="1">
                <a:latin typeface="Arial" charset="0"/>
              </a:rPr>
              <a:t>TRANSPORTE  MEDIADO ACTIVO </a:t>
            </a:r>
          </a:p>
        </p:txBody>
      </p:sp>
      <p:sp>
        <p:nvSpPr>
          <p:cNvPr id="5" name="4 Flecha abajo"/>
          <p:cNvSpPr/>
          <p:nvPr/>
        </p:nvSpPr>
        <p:spPr>
          <a:xfrm>
            <a:off x="8110538" y="5949950"/>
            <a:ext cx="46037" cy="1444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AR" dirty="0"/>
          </a:p>
        </p:txBody>
      </p:sp>
    </p:spTree>
    <p:extLst>
      <p:ext uri="{BB962C8B-B14F-4D97-AF65-F5344CB8AC3E}">
        <p14:creationId xmlns:p14="http://schemas.microsoft.com/office/powerpoint/2010/main" val="25690467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ángulo 2"/>
          <p:cNvSpPr>
            <a:spLocks noGrp="1" noChangeArrowheads="1"/>
          </p:cNvSpPr>
          <p:nvPr>
            <p:ph type="title"/>
          </p:nvPr>
        </p:nvSpPr>
        <p:spPr>
          <a:solidFill>
            <a:schemeClr val="bg1"/>
          </a:solidFill>
          <a:ln>
            <a:solidFill>
              <a:schemeClr val="tx1"/>
            </a:solidFill>
            <a:miter lim="800000"/>
            <a:headEnd/>
            <a:tailEnd/>
          </a:ln>
        </p:spPr>
        <p:txBody>
          <a:bodyPr/>
          <a:lstStyle/>
          <a:p>
            <a:pPr eaLnBrk="1" hangingPunct="1"/>
            <a:r>
              <a:rPr lang="es-ES" altLang="es-AR" sz="3200" b="1" dirty="0" smtClean="0"/>
              <a:t>FUNCIONES PRECURSORAS DE LOS AMINOACIDOS</a:t>
            </a:r>
          </a:p>
        </p:txBody>
      </p:sp>
      <p:sp>
        <p:nvSpPr>
          <p:cNvPr id="163843" name="Rectángulo 3"/>
          <p:cNvSpPr>
            <a:spLocks noGrp="1" noChangeArrowheads="1"/>
          </p:cNvSpPr>
          <p:nvPr>
            <p:ph type="body" idx="1"/>
          </p:nvPr>
        </p:nvSpPr>
        <p:spPr>
          <a:xfrm>
            <a:off x="250825" y="1601788"/>
            <a:ext cx="8439150" cy="4524375"/>
          </a:xfrm>
          <a:solidFill>
            <a:schemeClr val="bg1">
              <a:lumMod val="85000"/>
            </a:schemeClr>
          </a:solidFill>
        </p:spPr>
        <p:txBody>
          <a:bodyPr/>
          <a:lstStyle/>
          <a:p>
            <a:pPr eaLnBrk="1" hangingPunct="1"/>
            <a:r>
              <a:rPr lang="es-ES" altLang="es-AR" sz="2000" b="1" dirty="0" smtClean="0">
                <a:solidFill>
                  <a:srgbClr val="FF0000"/>
                </a:solidFill>
              </a:rPr>
              <a:t>GLICINA </a:t>
            </a:r>
            <a:r>
              <a:rPr lang="es-ES" altLang="es-AR" sz="2000" b="1" dirty="0" smtClean="0">
                <a:solidFill>
                  <a:srgbClr val="FF0000"/>
                </a:solidFill>
                <a:sym typeface="Wingdings" pitchFamily="2" charset="2"/>
              </a:rPr>
              <a:t></a:t>
            </a:r>
            <a:r>
              <a:rPr lang="es-ES" altLang="es-AR" sz="2000" b="1" dirty="0" smtClean="0">
                <a:solidFill>
                  <a:srgbClr val="FF0000"/>
                </a:solidFill>
              </a:rPr>
              <a:t> Purinas, </a:t>
            </a:r>
            <a:r>
              <a:rPr lang="es-ES" altLang="es-AR" sz="2000" b="1" dirty="0" err="1" smtClean="0">
                <a:solidFill>
                  <a:srgbClr val="FF0000"/>
                </a:solidFill>
              </a:rPr>
              <a:t>Hemo</a:t>
            </a:r>
            <a:r>
              <a:rPr lang="es-ES" altLang="es-AR" sz="2000" b="1" dirty="0" smtClean="0">
                <a:solidFill>
                  <a:srgbClr val="FF0000"/>
                </a:solidFill>
              </a:rPr>
              <a:t>, Glutatión</a:t>
            </a:r>
          </a:p>
          <a:p>
            <a:pPr eaLnBrk="1" hangingPunct="1"/>
            <a:r>
              <a:rPr lang="es-ES" altLang="es-AR" sz="2000" b="1" dirty="0" smtClean="0">
                <a:solidFill>
                  <a:srgbClr val="FF0000"/>
                </a:solidFill>
              </a:rPr>
              <a:t>SERINA </a:t>
            </a:r>
            <a:r>
              <a:rPr lang="es-ES" altLang="es-AR" sz="2000" b="1" dirty="0" smtClean="0">
                <a:solidFill>
                  <a:srgbClr val="FF0000"/>
                </a:solidFill>
                <a:sym typeface="Wingdings" pitchFamily="2" charset="2"/>
              </a:rPr>
              <a:t></a:t>
            </a:r>
            <a:r>
              <a:rPr lang="es-ES" altLang="es-AR" sz="2000" b="1" dirty="0" smtClean="0">
                <a:solidFill>
                  <a:srgbClr val="FF0000"/>
                </a:solidFill>
              </a:rPr>
              <a:t> Derivados de folato, </a:t>
            </a:r>
            <a:r>
              <a:rPr lang="es-ES" altLang="es-AR" sz="2000" b="1" dirty="0" err="1" smtClean="0">
                <a:solidFill>
                  <a:srgbClr val="FF0000"/>
                </a:solidFill>
              </a:rPr>
              <a:t>esfingosina</a:t>
            </a:r>
            <a:r>
              <a:rPr lang="es-ES" altLang="es-AR" sz="2000" b="1" dirty="0" smtClean="0">
                <a:solidFill>
                  <a:srgbClr val="FF0000"/>
                </a:solidFill>
              </a:rPr>
              <a:t>.</a:t>
            </a:r>
          </a:p>
          <a:p>
            <a:pPr eaLnBrk="1" hangingPunct="1"/>
            <a:r>
              <a:rPr lang="es-ES" altLang="es-AR" sz="2000" b="1" dirty="0" smtClean="0">
                <a:solidFill>
                  <a:srgbClr val="FF0000"/>
                </a:solidFill>
              </a:rPr>
              <a:t>METIONINA </a:t>
            </a:r>
            <a:r>
              <a:rPr lang="es-ES" altLang="es-AR" sz="2000" b="1" dirty="0" smtClean="0">
                <a:solidFill>
                  <a:srgbClr val="FF0000"/>
                </a:solidFill>
                <a:sym typeface="Wingdings" pitchFamily="2" charset="2"/>
              </a:rPr>
              <a:t></a:t>
            </a:r>
            <a:r>
              <a:rPr lang="es-ES" altLang="es-AR" sz="2000" b="1" dirty="0" smtClean="0">
                <a:solidFill>
                  <a:srgbClr val="FF0000"/>
                </a:solidFill>
              </a:rPr>
              <a:t> SAM</a:t>
            </a:r>
          </a:p>
          <a:p>
            <a:pPr eaLnBrk="1" hangingPunct="1"/>
            <a:r>
              <a:rPr lang="es-ES" altLang="es-AR" sz="2000" b="1" dirty="0" smtClean="0">
                <a:solidFill>
                  <a:srgbClr val="FF0000"/>
                </a:solidFill>
              </a:rPr>
              <a:t>GLUTAMINA y GLUTAMATO </a:t>
            </a:r>
            <a:r>
              <a:rPr lang="es-ES" altLang="es-AR" sz="2000" b="1" dirty="0" smtClean="0">
                <a:solidFill>
                  <a:srgbClr val="FF0000"/>
                </a:solidFill>
                <a:sym typeface="Wingdings" pitchFamily="2" charset="2"/>
              </a:rPr>
              <a:t></a:t>
            </a:r>
            <a:r>
              <a:rPr lang="es-ES" altLang="es-AR" sz="2000" b="1" dirty="0" smtClean="0">
                <a:solidFill>
                  <a:srgbClr val="FF0000"/>
                </a:solidFill>
              </a:rPr>
              <a:t> GABA</a:t>
            </a:r>
          </a:p>
          <a:p>
            <a:pPr eaLnBrk="1" hangingPunct="1"/>
            <a:r>
              <a:rPr lang="es-ES" altLang="es-AR" sz="2000" b="1" dirty="0" smtClean="0">
                <a:solidFill>
                  <a:srgbClr val="FF0000"/>
                </a:solidFill>
              </a:rPr>
              <a:t>FENILALANINA y TIROSINA </a:t>
            </a:r>
            <a:r>
              <a:rPr lang="es-ES" altLang="es-AR" sz="2000" b="1" dirty="0" smtClean="0">
                <a:solidFill>
                  <a:srgbClr val="FF0000"/>
                </a:solidFill>
                <a:sym typeface="Wingdings" pitchFamily="2" charset="2"/>
              </a:rPr>
              <a:t></a:t>
            </a:r>
            <a:r>
              <a:rPr lang="es-ES" altLang="es-AR" sz="2000" b="1" dirty="0" smtClean="0">
                <a:solidFill>
                  <a:srgbClr val="FF0000"/>
                </a:solidFill>
              </a:rPr>
              <a:t> Catecolaminas</a:t>
            </a:r>
          </a:p>
          <a:p>
            <a:pPr eaLnBrk="1" hangingPunct="1"/>
            <a:r>
              <a:rPr lang="es-ES" altLang="es-AR" sz="2000" b="1" dirty="0" smtClean="0">
                <a:solidFill>
                  <a:srgbClr val="FF0000"/>
                </a:solidFill>
              </a:rPr>
              <a:t>TIROSINA </a:t>
            </a:r>
            <a:r>
              <a:rPr lang="es-ES" altLang="es-AR" sz="2000" b="1" dirty="0" smtClean="0">
                <a:solidFill>
                  <a:srgbClr val="FF0000"/>
                </a:solidFill>
                <a:sym typeface="Wingdings" pitchFamily="2" charset="2"/>
              </a:rPr>
              <a:t></a:t>
            </a:r>
            <a:r>
              <a:rPr lang="es-ES" altLang="es-AR" sz="2000" b="1" dirty="0" smtClean="0">
                <a:solidFill>
                  <a:srgbClr val="FF0000"/>
                </a:solidFill>
              </a:rPr>
              <a:t> </a:t>
            </a:r>
            <a:r>
              <a:rPr lang="es-ES" altLang="es-AR" sz="2000" b="1" dirty="0" err="1" smtClean="0">
                <a:solidFill>
                  <a:srgbClr val="FF0000"/>
                </a:solidFill>
              </a:rPr>
              <a:t>Tiramina</a:t>
            </a:r>
            <a:r>
              <a:rPr lang="es-ES" altLang="es-AR" sz="2000" b="1" dirty="0" smtClean="0">
                <a:solidFill>
                  <a:srgbClr val="FF0000"/>
                </a:solidFill>
              </a:rPr>
              <a:t>, Melanina, Hormonas tiroideas.</a:t>
            </a:r>
          </a:p>
          <a:p>
            <a:pPr eaLnBrk="1" hangingPunct="1"/>
            <a:r>
              <a:rPr lang="es-ES" altLang="es-AR" sz="2000" b="1" dirty="0" smtClean="0">
                <a:solidFill>
                  <a:srgbClr val="FF0000"/>
                </a:solidFill>
              </a:rPr>
              <a:t>TRIPTOFANO </a:t>
            </a:r>
            <a:r>
              <a:rPr lang="es-ES" altLang="es-AR" sz="2000" b="1" dirty="0" smtClean="0">
                <a:solidFill>
                  <a:srgbClr val="FF0000"/>
                </a:solidFill>
                <a:sym typeface="Wingdings" pitchFamily="2" charset="2"/>
              </a:rPr>
              <a:t></a:t>
            </a:r>
            <a:r>
              <a:rPr lang="es-ES" altLang="es-AR" sz="2000" b="1" dirty="0" smtClean="0">
                <a:solidFill>
                  <a:srgbClr val="FF0000"/>
                </a:solidFill>
              </a:rPr>
              <a:t> Serotonina, </a:t>
            </a:r>
            <a:r>
              <a:rPr lang="es-ES" altLang="es-AR" sz="2000" b="1" dirty="0" err="1" smtClean="0">
                <a:solidFill>
                  <a:srgbClr val="FF0000"/>
                </a:solidFill>
              </a:rPr>
              <a:t>Triptamina</a:t>
            </a:r>
            <a:r>
              <a:rPr lang="es-ES" altLang="es-AR" sz="2000" b="1" dirty="0" smtClean="0">
                <a:solidFill>
                  <a:srgbClr val="FF0000"/>
                </a:solidFill>
              </a:rPr>
              <a:t>, Melatonina, Acido nicotínico.</a:t>
            </a:r>
          </a:p>
          <a:p>
            <a:pPr eaLnBrk="1" hangingPunct="1"/>
            <a:r>
              <a:rPr lang="es-ES" altLang="es-AR" sz="2000" b="1" dirty="0" smtClean="0">
                <a:solidFill>
                  <a:srgbClr val="FF0000"/>
                </a:solidFill>
              </a:rPr>
              <a:t>ARGININA </a:t>
            </a:r>
            <a:r>
              <a:rPr lang="es-ES" altLang="es-AR" sz="2000" b="1" dirty="0" smtClean="0">
                <a:solidFill>
                  <a:srgbClr val="FF0000"/>
                </a:solidFill>
                <a:sym typeface="Wingdings" pitchFamily="2" charset="2"/>
              </a:rPr>
              <a:t></a:t>
            </a:r>
            <a:r>
              <a:rPr lang="es-ES" altLang="es-AR" sz="2000" b="1" dirty="0" smtClean="0">
                <a:solidFill>
                  <a:srgbClr val="FF0000"/>
                </a:solidFill>
              </a:rPr>
              <a:t> Oxido Nítrico</a:t>
            </a:r>
          </a:p>
          <a:p>
            <a:pPr eaLnBrk="1" hangingPunct="1"/>
            <a:r>
              <a:rPr lang="es-ES" altLang="es-AR" sz="2000" b="1" dirty="0" smtClean="0">
                <a:solidFill>
                  <a:srgbClr val="FF0000"/>
                </a:solidFill>
              </a:rPr>
              <a:t>SERINA Y METIONINA</a:t>
            </a:r>
            <a:r>
              <a:rPr lang="es-ES" altLang="es-AR" sz="2000" b="1" dirty="0" smtClean="0">
                <a:solidFill>
                  <a:srgbClr val="FF0000"/>
                </a:solidFill>
                <a:sym typeface="Wingdings" pitchFamily="2" charset="2"/>
              </a:rPr>
              <a:t></a:t>
            </a:r>
            <a:r>
              <a:rPr lang="es-ES" altLang="es-AR" sz="2000" b="1" dirty="0" smtClean="0">
                <a:solidFill>
                  <a:srgbClr val="FF0000"/>
                </a:solidFill>
              </a:rPr>
              <a:t> Acetilcolina</a:t>
            </a:r>
          </a:p>
          <a:p>
            <a:pPr eaLnBrk="1" hangingPunct="1"/>
            <a:r>
              <a:rPr lang="es-ES" altLang="es-AR" sz="2000" b="1" dirty="0" smtClean="0">
                <a:solidFill>
                  <a:srgbClr val="FF0000"/>
                </a:solidFill>
              </a:rPr>
              <a:t>HISTIDINA </a:t>
            </a:r>
            <a:r>
              <a:rPr lang="es-ES" altLang="es-AR" sz="2000" b="1" dirty="0" smtClean="0">
                <a:solidFill>
                  <a:srgbClr val="FF0000"/>
                </a:solidFill>
                <a:sym typeface="Wingdings" pitchFamily="2" charset="2"/>
              </a:rPr>
              <a:t></a:t>
            </a:r>
            <a:r>
              <a:rPr lang="es-ES" altLang="es-AR" sz="2000" b="1" dirty="0" smtClean="0">
                <a:solidFill>
                  <a:srgbClr val="FF0000"/>
                </a:solidFill>
              </a:rPr>
              <a:t> Histamina.</a:t>
            </a:r>
          </a:p>
          <a:p>
            <a:pPr eaLnBrk="1" hangingPunct="1"/>
            <a:r>
              <a:rPr lang="es-ES" altLang="es-AR" sz="2000" b="1" dirty="0" smtClean="0">
                <a:solidFill>
                  <a:srgbClr val="FF0000"/>
                </a:solidFill>
              </a:rPr>
              <a:t>ARGININA, GLICINA Y METIONINA </a:t>
            </a:r>
            <a:r>
              <a:rPr lang="es-ES" altLang="es-AR" sz="2000" b="1" dirty="0" smtClean="0">
                <a:solidFill>
                  <a:srgbClr val="FF0000"/>
                </a:solidFill>
                <a:sym typeface="Wingdings" pitchFamily="2" charset="2"/>
              </a:rPr>
              <a:t></a:t>
            </a:r>
            <a:r>
              <a:rPr lang="es-ES" altLang="es-AR" sz="2000" b="1" dirty="0" smtClean="0">
                <a:solidFill>
                  <a:srgbClr val="FF0000"/>
                </a:solidFill>
              </a:rPr>
              <a:t> Creatina</a:t>
            </a:r>
          </a:p>
        </p:txBody>
      </p:sp>
    </p:spTree>
    <p:extLst>
      <p:ext uri="{BB962C8B-B14F-4D97-AF65-F5344CB8AC3E}">
        <p14:creationId xmlns:p14="http://schemas.microsoft.com/office/powerpoint/2010/main" val="25133686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63842"/>
                                        </p:tgtEl>
                                        <p:attrNameLst>
                                          <p:attrName>style.visibility</p:attrName>
                                        </p:attrNameLst>
                                      </p:cBhvr>
                                      <p:to>
                                        <p:strVal val="visible"/>
                                      </p:to>
                                    </p:set>
                                    <p:animEffect transition="in" filter="fade">
                                      <p:cBhvr>
                                        <p:cTn id="7" dur="800" decel="100000"/>
                                        <p:tgtEl>
                                          <p:spTgt spid="163842"/>
                                        </p:tgtEl>
                                      </p:cBhvr>
                                    </p:animEffect>
                                    <p:anim calcmode="lin" valueType="num">
                                      <p:cBhvr>
                                        <p:cTn id="8" dur="800" decel="100000" fill="hold"/>
                                        <p:tgtEl>
                                          <p:spTgt spid="163842"/>
                                        </p:tgtEl>
                                        <p:attrNameLst>
                                          <p:attrName>style.rotation</p:attrName>
                                        </p:attrNameLst>
                                      </p:cBhvr>
                                      <p:tavLst>
                                        <p:tav tm="0">
                                          <p:val>
                                            <p:fltVal val="-90"/>
                                          </p:val>
                                        </p:tav>
                                        <p:tav tm="100000">
                                          <p:val>
                                            <p:fltVal val="0"/>
                                          </p:val>
                                        </p:tav>
                                      </p:tavLst>
                                    </p:anim>
                                    <p:anim calcmode="lin" valueType="num">
                                      <p:cBhvr>
                                        <p:cTn id="9" dur="800" decel="100000" fill="hold"/>
                                        <p:tgtEl>
                                          <p:spTgt spid="163842"/>
                                        </p:tgtEl>
                                        <p:attrNameLst>
                                          <p:attrName>ppt_x</p:attrName>
                                        </p:attrNameLst>
                                      </p:cBhvr>
                                      <p:tavLst>
                                        <p:tav tm="0">
                                          <p:val>
                                            <p:strVal val="#ppt_x+0.4"/>
                                          </p:val>
                                        </p:tav>
                                        <p:tav tm="100000">
                                          <p:val>
                                            <p:strVal val="#ppt_x-0.05"/>
                                          </p:val>
                                        </p:tav>
                                      </p:tavLst>
                                    </p:anim>
                                    <p:anim calcmode="lin" valueType="num">
                                      <p:cBhvr>
                                        <p:cTn id="10" dur="800" decel="100000" fill="hold"/>
                                        <p:tgtEl>
                                          <p:spTgt spid="1638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638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6384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843">
                                            <p:bg/>
                                          </p:spTgt>
                                        </p:tgtEl>
                                        <p:attrNameLst>
                                          <p:attrName>style.visibility</p:attrName>
                                        </p:attrNameLst>
                                      </p:cBhvr>
                                      <p:to>
                                        <p:strVal val="visible"/>
                                      </p:to>
                                    </p:set>
                                    <p:animEffect transition="in" filter="box(in)">
                                      <p:cBhvr>
                                        <p:cTn id="17" dur="500"/>
                                        <p:tgtEl>
                                          <p:spTgt spid="163843">
                                            <p:bg/>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3843">
                                            <p:txEl>
                                              <p:pRg st="0" end="0"/>
                                            </p:txEl>
                                          </p:spTgt>
                                        </p:tgtEl>
                                        <p:attrNameLst>
                                          <p:attrName>style.visibility</p:attrName>
                                        </p:attrNameLst>
                                      </p:cBhvr>
                                      <p:to>
                                        <p:strVal val="visible"/>
                                      </p:to>
                                    </p:set>
                                    <p:animEffect transition="in" filter="box(in)">
                                      <p:cBhvr>
                                        <p:cTn id="22" dur="500"/>
                                        <p:tgtEl>
                                          <p:spTgt spid="16384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3843">
                                            <p:txEl>
                                              <p:pRg st="1" end="1"/>
                                            </p:txEl>
                                          </p:spTgt>
                                        </p:tgtEl>
                                        <p:attrNameLst>
                                          <p:attrName>style.visibility</p:attrName>
                                        </p:attrNameLst>
                                      </p:cBhvr>
                                      <p:to>
                                        <p:strVal val="visible"/>
                                      </p:to>
                                    </p:set>
                                    <p:animEffect transition="in" filter="box(in)">
                                      <p:cBhvr>
                                        <p:cTn id="27" dur="500"/>
                                        <p:tgtEl>
                                          <p:spTgt spid="163843">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3843">
                                            <p:txEl>
                                              <p:pRg st="2" end="2"/>
                                            </p:txEl>
                                          </p:spTgt>
                                        </p:tgtEl>
                                        <p:attrNameLst>
                                          <p:attrName>style.visibility</p:attrName>
                                        </p:attrNameLst>
                                      </p:cBhvr>
                                      <p:to>
                                        <p:strVal val="visible"/>
                                      </p:to>
                                    </p:set>
                                    <p:animEffect transition="in" filter="box(in)">
                                      <p:cBhvr>
                                        <p:cTn id="32" dur="500"/>
                                        <p:tgtEl>
                                          <p:spTgt spid="163843">
                                            <p:txEl>
                                              <p:pRg st="2" end="2"/>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63843">
                                            <p:txEl>
                                              <p:pRg st="3" end="3"/>
                                            </p:txEl>
                                          </p:spTgt>
                                        </p:tgtEl>
                                        <p:attrNameLst>
                                          <p:attrName>style.visibility</p:attrName>
                                        </p:attrNameLst>
                                      </p:cBhvr>
                                      <p:to>
                                        <p:strVal val="visible"/>
                                      </p:to>
                                    </p:set>
                                    <p:animEffect transition="in" filter="box(in)">
                                      <p:cBhvr>
                                        <p:cTn id="37" dur="500"/>
                                        <p:tgtEl>
                                          <p:spTgt spid="163843">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63843">
                                            <p:txEl>
                                              <p:pRg st="4" end="4"/>
                                            </p:txEl>
                                          </p:spTgt>
                                        </p:tgtEl>
                                        <p:attrNameLst>
                                          <p:attrName>style.visibility</p:attrName>
                                        </p:attrNameLst>
                                      </p:cBhvr>
                                      <p:to>
                                        <p:strVal val="visible"/>
                                      </p:to>
                                    </p:set>
                                    <p:animEffect transition="in" filter="box(in)">
                                      <p:cBhvr>
                                        <p:cTn id="42" dur="500"/>
                                        <p:tgtEl>
                                          <p:spTgt spid="163843">
                                            <p:txEl>
                                              <p:pRg st="4" end="4"/>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63843">
                                            <p:txEl>
                                              <p:pRg st="5" end="5"/>
                                            </p:txEl>
                                          </p:spTgt>
                                        </p:tgtEl>
                                        <p:attrNameLst>
                                          <p:attrName>style.visibility</p:attrName>
                                        </p:attrNameLst>
                                      </p:cBhvr>
                                      <p:to>
                                        <p:strVal val="visible"/>
                                      </p:to>
                                    </p:set>
                                    <p:animEffect transition="in" filter="box(in)">
                                      <p:cBhvr>
                                        <p:cTn id="47" dur="500"/>
                                        <p:tgtEl>
                                          <p:spTgt spid="163843">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63843">
                                            <p:txEl>
                                              <p:pRg st="6" end="6"/>
                                            </p:txEl>
                                          </p:spTgt>
                                        </p:tgtEl>
                                        <p:attrNameLst>
                                          <p:attrName>style.visibility</p:attrName>
                                        </p:attrNameLst>
                                      </p:cBhvr>
                                      <p:to>
                                        <p:strVal val="visible"/>
                                      </p:to>
                                    </p:set>
                                    <p:animEffect transition="in" filter="box(in)">
                                      <p:cBhvr>
                                        <p:cTn id="52" dur="500"/>
                                        <p:tgtEl>
                                          <p:spTgt spid="163843">
                                            <p:txEl>
                                              <p:pRg st="6" end="6"/>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163843">
                                            <p:txEl>
                                              <p:pRg st="7" end="7"/>
                                            </p:txEl>
                                          </p:spTgt>
                                        </p:tgtEl>
                                        <p:attrNameLst>
                                          <p:attrName>style.visibility</p:attrName>
                                        </p:attrNameLst>
                                      </p:cBhvr>
                                      <p:to>
                                        <p:strVal val="visible"/>
                                      </p:to>
                                    </p:set>
                                    <p:animEffect transition="in" filter="box(in)">
                                      <p:cBhvr>
                                        <p:cTn id="57" dur="500"/>
                                        <p:tgtEl>
                                          <p:spTgt spid="163843">
                                            <p:txEl>
                                              <p:pRg st="7" end="7"/>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163843">
                                            <p:txEl>
                                              <p:pRg st="8" end="8"/>
                                            </p:txEl>
                                          </p:spTgt>
                                        </p:tgtEl>
                                        <p:attrNameLst>
                                          <p:attrName>style.visibility</p:attrName>
                                        </p:attrNameLst>
                                      </p:cBhvr>
                                      <p:to>
                                        <p:strVal val="visible"/>
                                      </p:to>
                                    </p:set>
                                    <p:animEffect transition="in" filter="box(in)">
                                      <p:cBhvr>
                                        <p:cTn id="62" dur="500"/>
                                        <p:tgtEl>
                                          <p:spTgt spid="163843">
                                            <p:txEl>
                                              <p:pRg st="8" end="8"/>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163843">
                                            <p:txEl>
                                              <p:pRg st="9" end="9"/>
                                            </p:txEl>
                                          </p:spTgt>
                                        </p:tgtEl>
                                        <p:attrNameLst>
                                          <p:attrName>style.visibility</p:attrName>
                                        </p:attrNameLst>
                                      </p:cBhvr>
                                      <p:to>
                                        <p:strVal val="visible"/>
                                      </p:to>
                                    </p:set>
                                    <p:animEffect transition="in" filter="box(in)">
                                      <p:cBhvr>
                                        <p:cTn id="67" dur="500"/>
                                        <p:tgtEl>
                                          <p:spTgt spid="163843">
                                            <p:txEl>
                                              <p:pRg st="9" end="9"/>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163843">
                                            <p:txEl>
                                              <p:pRg st="10" end="10"/>
                                            </p:txEl>
                                          </p:spTgt>
                                        </p:tgtEl>
                                        <p:attrNameLst>
                                          <p:attrName>style.visibility</p:attrName>
                                        </p:attrNameLst>
                                      </p:cBhvr>
                                      <p:to>
                                        <p:strVal val="visible"/>
                                      </p:to>
                                    </p:set>
                                    <p:animEffect transition="in" filter="box(in)">
                                      <p:cBhvr>
                                        <p:cTn id="72" dur="500"/>
                                        <p:tgtEl>
                                          <p:spTgt spid="16384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animBg="1"/>
      <p:bldP spid="16384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72" name="Rectángulo 36"/>
          <p:cNvSpPr>
            <a:spLocks noChangeArrowheads="1"/>
          </p:cNvSpPr>
          <p:nvPr/>
        </p:nvSpPr>
        <p:spPr bwMode="auto">
          <a:xfrm>
            <a:off x="1476375" y="5734050"/>
            <a:ext cx="664845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sz="1100" b="1"/>
              <a:t>                                                    -NH</a:t>
            </a:r>
            <a:r>
              <a:rPr lang="es-ES_tradnl" altLang="es-AR" sz="1100" b="1" baseline="-30000"/>
              <a:t>2  </a:t>
            </a:r>
            <a:r>
              <a:rPr lang="es-ES_tradnl" altLang="es-AR" sz="1100" b="1"/>
              <a:t>                                                                     NH</a:t>
            </a:r>
            <a:r>
              <a:rPr lang="es-ES_tradnl" altLang="es-AR" sz="1100" b="1" baseline="-25000"/>
              <a:t>2</a:t>
            </a:r>
            <a:r>
              <a:rPr lang="es-ES_tradnl" altLang="es-AR" sz="1100" b="1"/>
              <a:t>                                                 -NH</a:t>
            </a:r>
            <a:r>
              <a:rPr lang="es-ES_tradnl" altLang="es-AR" sz="1100" b="1" baseline="-30000"/>
              <a:t>2</a:t>
            </a:r>
            <a:r>
              <a:rPr lang="es-ES_tradnl" altLang="es-AR" sz="1100" b="1"/>
              <a:t>  </a:t>
            </a:r>
            <a:endParaRPr lang="es-ES_tradnl" altLang="es-AR" b="1"/>
          </a:p>
        </p:txBody>
      </p:sp>
      <p:sp>
        <p:nvSpPr>
          <p:cNvPr id="39940" name="Rectángulo 4"/>
          <p:cNvSpPr>
            <a:spLocks noChangeArrowheads="1"/>
          </p:cNvSpPr>
          <p:nvPr/>
        </p:nvSpPr>
        <p:spPr bwMode="auto">
          <a:xfrm>
            <a:off x="827088" y="4724400"/>
            <a:ext cx="761365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_tradnl" altLang="es-AR" sz="2400" b="1">
                <a:solidFill>
                  <a:srgbClr val="383CEA"/>
                </a:solidFill>
              </a:rPr>
              <a:t>Pepsinógeno</a:t>
            </a:r>
            <a:r>
              <a:rPr lang="es-ES_tradnl" altLang="es-AR" sz="2400"/>
              <a:t>      </a:t>
            </a:r>
            <a:r>
              <a:rPr lang="es-ES_tradnl" altLang="es-AR" sz="2400" b="1" baseline="30000"/>
              <a:t>H Cl</a:t>
            </a:r>
            <a:r>
              <a:rPr lang="es-ES_tradnl" altLang="es-AR" sz="2400"/>
              <a:t>      </a:t>
            </a:r>
            <a:r>
              <a:rPr lang="es-ES_tradnl" altLang="es-AR" sz="2400" b="1">
                <a:solidFill>
                  <a:srgbClr val="383CEA"/>
                </a:solidFill>
              </a:rPr>
              <a:t>Pepsina </a:t>
            </a:r>
            <a:r>
              <a:rPr lang="es-ES_tradnl" altLang="es-AR" sz="2400"/>
              <a:t> + </a:t>
            </a:r>
            <a:r>
              <a:rPr lang="es-ES_tradnl" altLang="es-AR" sz="2400" b="1"/>
              <a:t>resto de 42 Aa.</a:t>
            </a:r>
            <a:endParaRPr lang="es-ES" altLang="es-AR" sz="2400" b="1"/>
          </a:p>
          <a:p>
            <a:pPr algn="ctr" eaLnBrk="1" hangingPunct="1"/>
            <a:r>
              <a:rPr lang="es-ES_tradnl" altLang="es-AR"/>
              <a:t>                                                                                                                    </a:t>
            </a:r>
            <a:endParaRPr lang="es-ES" altLang="es-AR"/>
          </a:p>
          <a:p>
            <a:pPr algn="ctr" eaLnBrk="1" hangingPunct="1"/>
            <a:endParaRPr lang="es-ES_tradnl" altLang="es-AR" sz="1600"/>
          </a:p>
        </p:txBody>
      </p:sp>
      <p:sp>
        <p:nvSpPr>
          <p:cNvPr id="39941" name="Línea 5"/>
          <p:cNvSpPr>
            <a:spLocks noChangeShapeType="1"/>
          </p:cNvSpPr>
          <p:nvPr/>
        </p:nvSpPr>
        <p:spPr bwMode="auto">
          <a:xfrm>
            <a:off x="3276600" y="5157788"/>
            <a:ext cx="90011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9942" name="Rectángulo 6"/>
          <p:cNvSpPr>
            <a:spLocks noGrp="1" noChangeArrowheads="1"/>
          </p:cNvSpPr>
          <p:nvPr>
            <p:ph type="title"/>
          </p:nvPr>
        </p:nvSpPr>
        <p:spPr>
          <a:solidFill>
            <a:srgbClr val="663300"/>
          </a:solidFill>
          <a:ln>
            <a:solidFill>
              <a:schemeClr val="tx1"/>
            </a:solidFill>
            <a:miter lim="800000"/>
            <a:headEnd/>
            <a:tailEnd/>
          </a:ln>
        </p:spPr>
        <p:txBody>
          <a:bodyPr rtlCol="0">
            <a:normAutofit/>
          </a:bodyPr>
          <a:lstStyle/>
          <a:p>
            <a:pPr eaLnBrk="1" fontAlgn="auto" hangingPunct="1">
              <a:spcAft>
                <a:spcPts val="0"/>
              </a:spcAft>
              <a:defRPr/>
            </a:pPr>
            <a:r>
              <a:rPr lang="es-ES" sz="3200" b="1" dirty="0" smtClean="0">
                <a:solidFill>
                  <a:schemeClr val="bg1"/>
                </a:solidFill>
                <a:effectLst>
                  <a:outerShdw blurRad="38100" dist="38100" dir="2700000" algn="tl">
                    <a:srgbClr val="000000">
                      <a:alpha val="43137"/>
                    </a:srgbClr>
                  </a:outerShdw>
                </a:effectLst>
              </a:rPr>
              <a:t>Digestión de Proteínas</a:t>
            </a:r>
            <a:br>
              <a:rPr lang="es-ES" sz="3200" b="1" dirty="0" smtClean="0">
                <a:solidFill>
                  <a:schemeClr val="bg1"/>
                </a:solidFill>
                <a:effectLst>
                  <a:outerShdw blurRad="38100" dist="38100" dir="2700000" algn="tl">
                    <a:srgbClr val="000000">
                      <a:alpha val="43137"/>
                    </a:srgbClr>
                  </a:outerShdw>
                </a:effectLst>
              </a:rPr>
            </a:br>
            <a:r>
              <a:rPr lang="es-ES" sz="3200" b="1" dirty="0" smtClean="0">
                <a:solidFill>
                  <a:schemeClr val="bg1"/>
                </a:solidFill>
                <a:effectLst>
                  <a:outerShdw blurRad="38100" dist="38100" dir="2700000" algn="tl">
                    <a:srgbClr val="000000">
                      <a:alpha val="43137"/>
                    </a:srgbClr>
                  </a:outerShdw>
                </a:effectLst>
              </a:rPr>
              <a:t>I) En el estómago</a:t>
            </a:r>
          </a:p>
        </p:txBody>
      </p:sp>
      <p:grpSp>
        <p:nvGrpSpPr>
          <p:cNvPr id="39984" name="Grupo 48"/>
          <p:cNvGrpSpPr>
            <a:grpSpLocks/>
          </p:cNvGrpSpPr>
          <p:nvPr/>
        </p:nvGrpSpPr>
        <p:grpSpPr bwMode="auto">
          <a:xfrm>
            <a:off x="1547813" y="5227638"/>
            <a:ext cx="4492625" cy="396875"/>
            <a:chOff x="793" y="1524"/>
            <a:chExt cx="2830" cy="250"/>
          </a:xfrm>
        </p:grpSpPr>
        <p:sp>
          <p:nvSpPr>
            <p:cNvPr id="8233" name="Rectángulo 7"/>
            <p:cNvSpPr>
              <a:spLocks noChangeArrowheads="1"/>
            </p:cNvSpPr>
            <p:nvPr/>
          </p:nvSpPr>
          <p:spPr bwMode="auto">
            <a:xfrm>
              <a:off x="793" y="1524"/>
              <a:ext cx="78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b="1"/>
                <a:t>Proenzima </a:t>
              </a:r>
            </a:p>
          </p:txBody>
        </p:sp>
        <p:sp>
          <p:nvSpPr>
            <p:cNvPr id="8234" name="Rectángulo 8"/>
            <p:cNvSpPr>
              <a:spLocks noChangeArrowheads="1"/>
            </p:cNvSpPr>
            <p:nvPr/>
          </p:nvSpPr>
          <p:spPr bwMode="auto">
            <a:xfrm>
              <a:off x="2653" y="1541"/>
              <a:ext cx="97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b="1">
                  <a:solidFill>
                    <a:srgbClr val="FF0000"/>
                  </a:solidFill>
                </a:rPr>
                <a:t>Enzima activa</a:t>
              </a:r>
              <a:r>
                <a:rPr lang="es-ES" altLang="es-AR" b="1"/>
                <a:t> </a:t>
              </a:r>
            </a:p>
          </p:txBody>
        </p:sp>
        <p:sp>
          <p:nvSpPr>
            <p:cNvPr id="8235" name="Rectángulo 9"/>
            <p:cNvSpPr>
              <a:spLocks noChangeArrowheads="1"/>
            </p:cNvSpPr>
            <p:nvPr/>
          </p:nvSpPr>
          <p:spPr bwMode="auto">
            <a:xfrm>
              <a:off x="1837" y="1525"/>
              <a:ext cx="8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2" tIns="45716" rIns="91432" bIns="45716"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 altLang="es-AR" b="1"/>
                <a:t>pH 1,5-2,5</a:t>
              </a:r>
              <a:r>
                <a:rPr lang="es-ES" altLang="es-AR"/>
                <a:t> </a:t>
              </a:r>
            </a:p>
          </p:txBody>
        </p:sp>
      </p:grpSp>
      <p:grpSp>
        <p:nvGrpSpPr>
          <p:cNvPr id="39946" name="Grupo 10"/>
          <p:cNvGrpSpPr>
            <a:grpSpLocks/>
          </p:cNvGrpSpPr>
          <p:nvPr/>
        </p:nvGrpSpPr>
        <p:grpSpPr bwMode="auto">
          <a:xfrm>
            <a:off x="684213" y="5805488"/>
            <a:ext cx="2516187" cy="115887"/>
            <a:chOff x="2921" y="9396"/>
            <a:chExt cx="3962" cy="183"/>
          </a:xfrm>
        </p:grpSpPr>
        <p:sp>
          <p:nvSpPr>
            <p:cNvPr id="8222" name="Elipse 21"/>
            <p:cNvSpPr>
              <a:spLocks noChangeArrowheads="1"/>
            </p:cNvSpPr>
            <p:nvPr/>
          </p:nvSpPr>
          <p:spPr bwMode="auto">
            <a:xfrm>
              <a:off x="2921" y="9396"/>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3" name="Elipse 20"/>
            <p:cNvSpPr>
              <a:spLocks noChangeArrowheads="1"/>
            </p:cNvSpPr>
            <p:nvPr/>
          </p:nvSpPr>
          <p:spPr bwMode="auto">
            <a:xfrm>
              <a:off x="3282" y="9397"/>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4" name="Elipse 19"/>
            <p:cNvSpPr>
              <a:spLocks noChangeArrowheads="1"/>
            </p:cNvSpPr>
            <p:nvPr/>
          </p:nvSpPr>
          <p:spPr bwMode="auto">
            <a:xfrm>
              <a:off x="3642" y="9397"/>
              <a:ext cx="361"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5" name="Elipse 18"/>
            <p:cNvSpPr>
              <a:spLocks noChangeArrowheads="1"/>
            </p:cNvSpPr>
            <p:nvPr/>
          </p:nvSpPr>
          <p:spPr bwMode="auto">
            <a:xfrm>
              <a:off x="4002" y="9397"/>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6" name="Elipse 17"/>
            <p:cNvSpPr>
              <a:spLocks noChangeArrowheads="1"/>
            </p:cNvSpPr>
            <p:nvPr/>
          </p:nvSpPr>
          <p:spPr bwMode="auto">
            <a:xfrm>
              <a:off x="4362" y="9397"/>
              <a:ext cx="360"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7" name="Elipse 16"/>
            <p:cNvSpPr>
              <a:spLocks noChangeArrowheads="1"/>
            </p:cNvSpPr>
            <p:nvPr/>
          </p:nvSpPr>
          <p:spPr bwMode="auto">
            <a:xfrm>
              <a:off x="4722" y="9397"/>
              <a:ext cx="362"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8" name="Elipse 15"/>
            <p:cNvSpPr>
              <a:spLocks noChangeArrowheads="1"/>
            </p:cNvSpPr>
            <p:nvPr/>
          </p:nvSpPr>
          <p:spPr bwMode="auto">
            <a:xfrm>
              <a:off x="5082" y="9397"/>
              <a:ext cx="362"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9" name="Elipse 14"/>
            <p:cNvSpPr>
              <a:spLocks noChangeArrowheads="1"/>
            </p:cNvSpPr>
            <p:nvPr/>
          </p:nvSpPr>
          <p:spPr bwMode="auto">
            <a:xfrm>
              <a:off x="5442" y="9397"/>
              <a:ext cx="360"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30" name="Elipse 13"/>
            <p:cNvSpPr>
              <a:spLocks noChangeArrowheads="1"/>
            </p:cNvSpPr>
            <p:nvPr/>
          </p:nvSpPr>
          <p:spPr bwMode="auto">
            <a:xfrm>
              <a:off x="5802" y="9397"/>
              <a:ext cx="362"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31" name="Elipse 12"/>
            <p:cNvSpPr>
              <a:spLocks noChangeArrowheads="1"/>
            </p:cNvSpPr>
            <p:nvPr/>
          </p:nvSpPr>
          <p:spPr bwMode="auto">
            <a:xfrm>
              <a:off x="6162" y="9397"/>
              <a:ext cx="360"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32" name="Elipse 11"/>
            <p:cNvSpPr>
              <a:spLocks noChangeArrowheads="1"/>
            </p:cNvSpPr>
            <p:nvPr/>
          </p:nvSpPr>
          <p:spPr bwMode="auto">
            <a:xfrm>
              <a:off x="6522" y="9397"/>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grpSp>
      <p:grpSp>
        <p:nvGrpSpPr>
          <p:cNvPr id="39958" name="Grupo 22"/>
          <p:cNvGrpSpPr>
            <a:grpSpLocks/>
          </p:cNvGrpSpPr>
          <p:nvPr/>
        </p:nvGrpSpPr>
        <p:grpSpPr bwMode="auto">
          <a:xfrm>
            <a:off x="4067175" y="5805488"/>
            <a:ext cx="1601788" cy="115887"/>
            <a:chOff x="6741" y="2858"/>
            <a:chExt cx="2520" cy="182"/>
          </a:xfrm>
        </p:grpSpPr>
        <p:sp>
          <p:nvSpPr>
            <p:cNvPr id="8214" name="Elipse 30"/>
            <p:cNvSpPr>
              <a:spLocks noChangeArrowheads="1"/>
            </p:cNvSpPr>
            <p:nvPr/>
          </p:nvSpPr>
          <p:spPr bwMode="auto">
            <a:xfrm>
              <a:off x="7461" y="2858"/>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15" name="Elipse 29"/>
            <p:cNvSpPr>
              <a:spLocks noChangeArrowheads="1"/>
            </p:cNvSpPr>
            <p:nvPr/>
          </p:nvSpPr>
          <p:spPr bwMode="auto">
            <a:xfrm>
              <a:off x="8541" y="2858"/>
              <a:ext cx="362"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grpSp>
          <p:nvGrpSpPr>
            <p:cNvPr id="8216" name="Grupo 23"/>
            <p:cNvGrpSpPr>
              <a:grpSpLocks/>
            </p:cNvGrpSpPr>
            <p:nvPr/>
          </p:nvGrpSpPr>
          <p:grpSpPr bwMode="auto">
            <a:xfrm>
              <a:off x="6741" y="2858"/>
              <a:ext cx="2520" cy="182"/>
              <a:chOff x="5995" y="7718"/>
              <a:chExt cx="2520" cy="182"/>
            </a:xfrm>
          </p:grpSpPr>
          <p:sp>
            <p:nvSpPr>
              <p:cNvPr id="8217" name="Elipse 28"/>
              <p:cNvSpPr>
                <a:spLocks noChangeArrowheads="1"/>
              </p:cNvSpPr>
              <p:nvPr/>
            </p:nvSpPr>
            <p:spPr bwMode="auto">
              <a:xfrm>
                <a:off x="7074" y="7718"/>
                <a:ext cx="360"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18" name="Elipse 27"/>
              <p:cNvSpPr>
                <a:spLocks noChangeArrowheads="1"/>
              </p:cNvSpPr>
              <p:nvPr/>
            </p:nvSpPr>
            <p:spPr bwMode="auto">
              <a:xfrm>
                <a:off x="5995" y="7719"/>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19" name="Elipse 26"/>
              <p:cNvSpPr>
                <a:spLocks noChangeArrowheads="1"/>
              </p:cNvSpPr>
              <p:nvPr/>
            </p:nvSpPr>
            <p:spPr bwMode="auto">
              <a:xfrm>
                <a:off x="6355" y="7719"/>
                <a:ext cx="361"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0" name="Elipse 25"/>
              <p:cNvSpPr>
                <a:spLocks noChangeArrowheads="1"/>
              </p:cNvSpPr>
              <p:nvPr/>
            </p:nvSpPr>
            <p:spPr bwMode="auto">
              <a:xfrm>
                <a:off x="7434" y="7718"/>
                <a:ext cx="362" cy="182"/>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21" name="Elipse 24"/>
              <p:cNvSpPr>
                <a:spLocks noChangeArrowheads="1"/>
              </p:cNvSpPr>
              <p:nvPr/>
            </p:nvSpPr>
            <p:spPr bwMode="auto">
              <a:xfrm>
                <a:off x="8155" y="7719"/>
                <a:ext cx="360"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grpSp>
      </p:grpSp>
      <p:grpSp>
        <p:nvGrpSpPr>
          <p:cNvPr id="39967" name="Grupo 31"/>
          <p:cNvGrpSpPr>
            <a:grpSpLocks/>
          </p:cNvGrpSpPr>
          <p:nvPr/>
        </p:nvGrpSpPr>
        <p:grpSpPr bwMode="auto">
          <a:xfrm>
            <a:off x="6804025" y="5805488"/>
            <a:ext cx="685800" cy="111125"/>
            <a:chOff x="9414" y="6458"/>
            <a:chExt cx="1081" cy="181"/>
          </a:xfrm>
        </p:grpSpPr>
        <p:sp>
          <p:nvSpPr>
            <p:cNvPr id="8211" name="Elipse 34"/>
            <p:cNvSpPr>
              <a:spLocks noChangeArrowheads="1"/>
            </p:cNvSpPr>
            <p:nvPr/>
          </p:nvSpPr>
          <p:spPr bwMode="auto">
            <a:xfrm>
              <a:off x="9414" y="6458"/>
              <a:ext cx="362"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12" name="Elipse 33"/>
            <p:cNvSpPr>
              <a:spLocks noChangeArrowheads="1"/>
            </p:cNvSpPr>
            <p:nvPr/>
          </p:nvSpPr>
          <p:spPr bwMode="auto">
            <a:xfrm>
              <a:off x="9774" y="6458"/>
              <a:ext cx="360" cy="180"/>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8213" name="Elipse 32"/>
            <p:cNvSpPr>
              <a:spLocks noChangeArrowheads="1"/>
            </p:cNvSpPr>
            <p:nvPr/>
          </p:nvSpPr>
          <p:spPr bwMode="auto">
            <a:xfrm>
              <a:off x="10134" y="6458"/>
              <a:ext cx="361" cy="181"/>
            </a:xfrm>
            <a:prstGeom prst="ellipse">
              <a:avLst/>
            </a:prstGeom>
            <a:solidFill>
              <a:srgbClr val="FF0000"/>
            </a:solidFill>
            <a:ln w="9525">
              <a:solidFill>
                <a:srgbClr val="000000"/>
              </a:solidFill>
              <a:round/>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grpSp>
      <p:sp>
        <p:nvSpPr>
          <p:cNvPr id="39973" name="Cuadro de texto 37" descr="25%"/>
          <p:cNvSpPr txBox="1">
            <a:spLocks noChangeArrowheads="1"/>
          </p:cNvSpPr>
          <p:nvPr/>
        </p:nvSpPr>
        <p:spPr bwMode="auto">
          <a:xfrm>
            <a:off x="755650" y="2420938"/>
            <a:ext cx="1943100" cy="466725"/>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GASTRINA</a:t>
            </a:r>
          </a:p>
        </p:txBody>
      </p:sp>
      <p:sp>
        <p:nvSpPr>
          <p:cNvPr id="39977" name="Cuadro de texto 41" descr="25%"/>
          <p:cNvSpPr txBox="1">
            <a:spLocks noChangeArrowheads="1"/>
          </p:cNvSpPr>
          <p:nvPr/>
        </p:nvSpPr>
        <p:spPr bwMode="auto">
          <a:xfrm>
            <a:off x="3276600" y="1773238"/>
            <a:ext cx="2016125" cy="831850"/>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Células Parietales</a:t>
            </a:r>
          </a:p>
        </p:txBody>
      </p:sp>
      <p:sp>
        <p:nvSpPr>
          <p:cNvPr id="39978" name="Cuadro de texto 42" descr="25%"/>
          <p:cNvSpPr txBox="1">
            <a:spLocks noChangeArrowheads="1"/>
          </p:cNvSpPr>
          <p:nvPr/>
        </p:nvSpPr>
        <p:spPr bwMode="auto">
          <a:xfrm>
            <a:off x="3348038" y="2997200"/>
            <a:ext cx="1871662" cy="831850"/>
          </a:xfrm>
          <a:prstGeom prst="rect">
            <a:avLst/>
          </a:prstGeom>
          <a:pattFill prst="pct25">
            <a:fgClr>
              <a:schemeClr val="accent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Células Principales</a:t>
            </a:r>
          </a:p>
        </p:txBody>
      </p:sp>
      <p:sp>
        <p:nvSpPr>
          <p:cNvPr id="39979" name="Línea 43"/>
          <p:cNvSpPr>
            <a:spLocks noChangeShapeType="1"/>
          </p:cNvSpPr>
          <p:nvPr/>
        </p:nvSpPr>
        <p:spPr bwMode="auto">
          <a:xfrm>
            <a:off x="5292725" y="2205038"/>
            <a:ext cx="935038"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9980" name="Línea 44"/>
          <p:cNvSpPr>
            <a:spLocks noChangeShapeType="1"/>
          </p:cNvSpPr>
          <p:nvPr/>
        </p:nvSpPr>
        <p:spPr bwMode="auto">
          <a:xfrm>
            <a:off x="5292725" y="3357563"/>
            <a:ext cx="935038" cy="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39981" name="Cuadro de texto 45"/>
          <p:cNvSpPr txBox="1">
            <a:spLocks noChangeArrowheads="1"/>
          </p:cNvSpPr>
          <p:nvPr/>
        </p:nvSpPr>
        <p:spPr bwMode="auto">
          <a:xfrm>
            <a:off x="6516688" y="1989138"/>
            <a:ext cx="1079500"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HCl</a:t>
            </a:r>
          </a:p>
        </p:txBody>
      </p:sp>
      <p:sp>
        <p:nvSpPr>
          <p:cNvPr id="39982" name="Cuadro de texto 46"/>
          <p:cNvSpPr txBox="1">
            <a:spLocks noChangeArrowheads="1"/>
          </p:cNvSpPr>
          <p:nvPr/>
        </p:nvSpPr>
        <p:spPr bwMode="auto">
          <a:xfrm>
            <a:off x="6443663" y="3141663"/>
            <a:ext cx="2232025"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Pepsinógeno</a:t>
            </a:r>
          </a:p>
        </p:txBody>
      </p:sp>
      <p:sp>
        <p:nvSpPr>
          <p:cNvPr id="39985" name="Autoforma 49"/>
          <p:cNvSpPr>
            <a:spLocks noChangeArrowheads="1"/>
          </p:cNvSpPr>
          <p:nvPr/>
        </p:nvSpPr>
        <p:spPr bwMode="auto">
          <a:xfrm rot="-866643">
            <a:off x="2700338" y="2205038"/>
            <a:ext cx="431800" cy="2159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39986" name="Autoforma 50"/>
          <p:cNvSpPr>
            <a:spLocks noChangeArrowheads="1"/>
          </p:cNvSpPr>
          <p:nvPr/>
        </p:nvSpPr>
        <p:spPr bwMode="auto">
          <a:xfrm rot="1538594">
            <a:off x="2700338" y="2924175"/>
            <a:ext cx="431800" cy="215900"/>
          </a:xfrm>
          <a:prstGeom prst="right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22295437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942"/>
                                        </p:tgtEl>
                                        <p:attrNameLst>
                                          <p:attrName>style.visibility</p:attrName>
                                        </p:attrNameLst>
                                      </p:cBhvr>
                                      <p:to>
                                        <p:strVal val="visible"/>
                                      </p:to>
                                    </p:set>
                                    <p:animEffect transition="in" filter="box(in)">
                                      <p:cBhvr>
                                        <p:cTn id="7" dur="500"/>
                                        <p:tgtEl>
                                          <p:spTgt spid="399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973"/>
                                        </p:tgtEl>
                                        <p:attrNameLst>
                                          <p:attrName>style.visibility</p:attrName>
                                        </p:attrNameLst>
                                      </p:cBhvr>
                                      <p:to>
                                        <p:strVal val="visible"/>
                                      </p:to>
                                    </p:set>
                                    <p:animEffect transition="in" filter="box(in)">
                                      <p:cBhvr>
                                        <p:cTn id="12" dur="500"/>
                                        <p:tgtEl>
                                          <p:spTgt spid="399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9985"/>
                                        </p:tgtEl>
                                        <p:attrNameLst>
                                          <p:attrName>style.visibility</p:attrName>
                                        </p:attrNameLst>
                                      </p:cBhvr>
                                      <p:to>
                                        <p:strVal val="visible"/>
                                      </p:to>
                                    </p:set>
                                    <p:animEffect transition="in" filter="blinds(horizontal)">
                                      <p:cBhvr>
                                        <p:cTn id="17" dur="500"/>
                                        <p:tgtEl>
                                          <p:spTgt spid="3998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9977"/>
                                        </p:tgtEl>
                                        <p:attrNameLst>
                                          <p:attrName>style.visibility</p:attrName>
                                        </p:attrNameLst>
                                      </p:cBhvr>
                                      <p:to>
                                        <p:strVal val="visible"/>
                                      </p:to>
                                    </p:set>
                                    <p:animEffect transition="in" filter="blinds(horizontal)">
                                      <p:cBhvr>
                                        <p:cTn id="20" dur="500"/>
                                        <p:tgtEl>
                                          <p:spTgt spid="3997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9979"/>
                                        </p:tgtEl>
                                        <p:attrNameLst>
                                          <p:attrName>style.visibility</p:attrName>
                                        </p:attrNameLst>
                                      </p:cBhvr>
                                      <p:to>
                                        <p:strVal val="visible"/>
                                      </p:to>
                                    </p:set>
                                    <p:animEffect transition="in" filter="box(in)">
                                      <p:cBhvr>
                                        <p:cTn id="25" dur="500"/>
                                        <p:tgtEl>
                                          <p:spTgt spid="39979"/>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9981"/>
                                        </p:tgtEl>
                                        <p:attrNameLst>
                                          <p:attrName>style.visibility</p:attrName>
                                        </p:attrNameLst>
                                      </p:cBhvr>
                                      <p:to>
                                        <p:strVal val="visible"/>
                                      </p:to>
                                    </p:set>
                                    <p:animEffect transition="in" filter="box(in)">
                                      <p:cBhvr>
                                        <p:cTn id="28" dur="500"/>
                                        <p:tgtEl>
                                          <p:spTgt spid="3998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9986"/>
                                        </p:tgtEl>
                                        <p:attrNameLst>
                                          <p:attrName>style.visibility</p:attrName>
                                        </p:attrNameLst>
                                      </p:cBhvr>
                                      <p:to>
                                        <p:strVal val="visible"/>
                                      </p:to>
                                    </p:set>
                                    <p:animEffect transition="in" filter="blinds(horizontal)">
                                      <p:cBhvr>
                                        <p:cTn id="33" dur="500"/>
                                        <p:tgtEl>
                                          <p:spTgt spid="39986"/>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9978"/>
                                        </p:tgtEl>
                                        <p:attrNameLst>
                                          <p:attrName>style.visibility</p:attrName>
                                        </p:attrNameLst>
                                      </p:cBhvr>
                                      <p:to>
                                        <p:strVal val="visible"/>
                                      </p:to>
                                    </p:set>
                                    <p:animEffect transition="in" filter="blinds(horizontal)">
                                      <p:cBhvr>
                                        <p:cTn id="36" dur="500"/>
                                        <p:tgtEl>
                                          <p:spTgt spid="3997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39980"/>
                                        </p:tgtEl>
                                        <p:attrNameLst>
                                          <p:attrName>style.visibility</p:attrName>
                                        </p:attrNameLst>
                                      </p:cBhvr>
                                      <p:to>
                                        <p:strVal val="visible"/>
                                      </p:to>
                                    </p:set>
                                    <p:animEffect transition="in" filter="box(in)">
                                      <p:cBhvr>
                                        <p:cTn id="41" dur="500"/>
                                        <p:tgtEl>
                                          <p:spTgt spid="39980"/>
                                        </p:tgtEl>
                                      </p:cBhvr>
                                    </p:animEffect>
                                  </p:childTnLst>
                                </p:cTn>
                              </p:par>
                              <p:par>
                                <p:cTn id="42" presetID="4" presetClass="entr" presetSubtype="16" fill="hold" grpId="0" nodeType="withEffect">
                                  <p:stCondLst>
                                    <p:cond delay="0"/>
                                  </p:stCondLst>
                                  <p:childTnLst>
                                    <p:set>
                                      <p:cBhvr>
                                        <p:cTn id="43" dur="1" fill="hold">
                                          <p:stCondLst>
                                            <p:cond delay="0"/>
                                          </p:stCondLst>
                                        </p:cTn>
                                        <p:tgtEl>
                                          <p:spTgt spid="39982"/>
                                        </p:tgtEl>
                                        <p:attrNameLst>
                                          <p:attrName>style.visibility</p:attrName>
                                        </p:attrNameLst>
                                      </p:cBhvr>
                                      <p:to>
                                        <p:strVal val="visible"/>
                                      </p:to>
                                    </p:set>
                                    <p:animEffect transition="in" filter="box(in)">
                                      <p:cBhvr>
                                        <p:cTn id="44" dur="500"/>
                                        <p:tgtEl>
                                          <p:spTgt spid="3998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 presetClass="entr" presetSubtype="10" fill="hold" nodeType="clickEffect">
                                  <p:stCondLst>
                                    <p:cond delay="0"/>
                                  </p:stCondLst>
                                  <p:childTnLst>
                                    <p:set>
                                      <p:cBhvr>
                                        <p:cTn id="48" dur="1" fill="hold">
                                          <p:stCondLst>
                                            <p:cond delay="0"/>
                                          </p:stCondLst>
                                        </p:cTn>
                                        <p:tgtEl>
                                          <p:spTgt spid="39940">
                                            <p:txEl>
                                              <p:pRg st="0" end="0"/>
                                            </p:txEl>
                                          </p:spTgt>
                                        </p:tgtEl>
                                        <p:attrNameLst>
                                          <p:attrName>style.visibility</p:attrName>
                                        </p:attrNameLst>
                                      </p:cBhvr>
                                      <p:to>
                                        <p:strVal val="visible"/>
                                      </p:to>
                                    </p:set>
                                    <p:animEffect transition="in" filter="checkerboard(across)">
                                      <p:cBhvr>
                                        <p:cTn id="49" dur="500"/>
                                        <p:tgtEl>
                                          <p:spTgt spid="39940">
                                            <p:txEl>
                                              <p:pRg st="0" end="0"/>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39941"/>
                                        </p:tgtEl>
                                        <p:attrNameLst>
                                          <p:attrName>style.visibility</p:attrName>
                                        </p:attrNameLst>
                                      </p:cBhvr>
                                      <p:to>
                                        <p:strVal val="visible"/>
                                      </p:to>
                                    </p:set>
                                    <p:animEffect transition="in" filter="blinds(horizontal)">
                                      <p:cBhvr>
                                        <p:cTn id="54" dur="500"/>
                                        <p:tgtEl>
                                          <p:spTgt spid="3994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39984"/>
                                        </p:tgtEl>
                                        <p:attrNameLst>
                                          <p:attrName>style.visibility</p:attrName>
                                        </p:attrNameLst>
                                      </p:cBhvr>
                                      <p:to>
                                        <p:strVal val="visible"/>
                                      </p:to>
                                    </p:set>
                                    <p:animEffect transition="in" filter="blinds(horizontal)">
                                      <p:cBhvr>
                                        <p:cTn id="59" dur="500"/>
                                        <p:tgtEl>
                                          <p:spTgt spid="39984"/>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5" presetClass="entr" presetSubtype="10" fill="hold" nodeType="clickEffect">
                                  <p:stCondLst>
                                    <p:cond delay="0"/>
                                  </p:stCondLst>
                                  <p:childTnLst>
                                    <p:set>
                                      <p:cBhvr>
                                        <p:cTn id="63" dur="1" fill="hold">
                                          <p:stCondLst>
                                            <p:cond delay="0"/>
                                          </p:stCondLst>
                                        </p:cTn>
                                        <p:tgtEl>
                                          <p:spTgt spid="39946"/>
                                        </p:tgtEl>
                                        <p:attrNameLst>
                                          <p:attrName>style.visibility</p:attrName>
                                        </p:attrNameLst>
                                      </p:cBhvr>
                                      <p:to>
                                        <p:strVal val="visible"/>
                                      </p:to>
                                    </p:set>
                                    <p:animEffect transition="in" filter="checkerboard(across)">
                                      <p:cBhvr>
                                        <p:cTn id="64" dur="500"/>
                                        <p:tgtEl>
                                          <p:spTgt spid="39946"/>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5" presetClass="entr" presetSubtype="10" fill="hold" nodeType="clickEffect">
                                  <p:stCondLst>
                                    <p:cond delay="0"/>
                                  </p:stCondLst>
                                  <p:childTnLst>
                                    <p:set>
                                      <p:cBhvr>
                                        <p:cTn id="68" dur="1" fill="hold">
                                          <p:stCondLst>
                                            <p:cond delay="0"/>
                                          </p:stCondLst>
                                        </p:cTn>
                                        <p:tgtEl>
                                          <p:spTgt spid="39972">
                                            <p:txEl>
                                              <p:pRg st="0" end="0"/>
                                            </p:txEl>
                                          </p:spTgt>
                                        </p:tgtEl>
                                        <p:attrNameLst>
                                          <p:attrName>style.visibility</p:attrName>
                                        </p:attrNameLst>
                                      </p:cBhvr>
                                      <p:to>
                                        <p:strVal val="visible"/>
                                      </p:to>
                                    </p:set>
                                    <p:animEffect transition="in" filter="checkerboard(across)">
                                      <p:cBhvr>
                                        <p:cTn id="69" dur="500"/>
                                        <p:tgtEl>
                                          <p:spTgt spid="39972">
                                            <p:txEl>
                                              <p:pRg st="0" end="0"/>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 presetClass="entr" presetSubtype="10" fill="hold" nodeType="clickEffect">
                                  <p:stCondLst>
                                    <p:cond delay="0"/>
                                  </p:stCondLst>
                                  <p:childTnLst>
                                    <p:set>
                                      <p:cBhvr>
                                        <p:cTn id="73" dur="1" fill="hold">
                                          <p:stCondLst>
                                            <p:cond delay="0"/>
                                          </p:stCondLst>
                                        </p:cTn>
                                        <p:tgtEl>
                                          <p:spTgt spid="39958"/>
                                        </p:tgtEl>
                                        <p:attrNameLst>
                                          <p:attrName>style.visibility</p:attrName>
                                        </p:attrNameLst>
                                      </p:cBhvr>
                                      <p:to>
                                        <p:strVal val="visible"/>
                                      </p:to>
                                    </p:set>
                                    <p:animEffect transition="in" filter="blinds(horizontal)">
                                      <p:cBhvr>
                                        <p:cTn id="74" dur="500"/>
                                        <p:tgtEl>
                                          <p:spTgt spid="39958"/>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3" presetClass="entr" presetSubtype="10" fill="hold" nodeType="clickEffect">
                                  <p:stCondLst>
                                    <p:cond delay="0"/>
                                  </p:stCondLst>
                                  <p:childTnLst>
                                    <p:set>
                                      <p:cBhvr>
                                        <p:cTn id="78" dur="1" fill="hold">
                                          <p:stCondLst>
                                            <p:cond delay="0"/>
                                          </p:stCondLst>
                                        </p:cTn>
                                        <p:tgtEl>
                                          <p:spTgt spid="39967"/>
                                        </p:tgtEl>
                                        <p:attrNameLst>
                                          <p:attrName>style.visibility</p:attrName>
                                        </p:attrNameLst>
                                      </p:cBhvr>
                                      <p:to>
                                        <p:strVal val="visible"/>
                                      </p:to>
                                    </p:set>
                                    <p:animEffect transition="in" filter="blinds(horizontal)">
                                      <p:cBhvr>
                                        <p:cTn id="79" dur="500"/>
                                        <p:tgtEl>
                                          <p:spTgt spid="39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animBg="1"/>
      <p:bldP spid="39942" grpId="0" animBg="1"/>
      <p:bldP spid="39973" grpId="0" animBg="1"/>
      <p:bldP spid="39977" grpId="0" animBg="1"/>
      <p:bldP spid="39978" grpId="0" animBg="1"/>
      <p:bldP spid="39979" grpId="0" animBg="1"/>
      <p:bldP spid="39980" grpId="0" animBg="1"/>
      <p:bldP spid="39981" grpId="0" animBg="1"/>
      <p:bldP spid="39982" grpId="0" animBg="1"/>
      <p:bldP spid="39985" grpId="0" animBg="1"/>
      <p:bldP spid="3998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ángulo 2"/>
          <p:cNvSpPr>
            <a:spLocks noGrp="1" noChangeArrowheads="1"/>
          </p:cNvSpPr>
          <p:nvPr>
            <p:ph type="title"/>
          </p:nvPr>
        </p:nvSpPr>
        <p:spPr>
          <a:xfrm>
            <a:off x="457200" y="260350"/>
            <a:ext cx="8229600" cy="1143000"/>
          </a:xfrm>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SECRECION  PANCREATICA</a:t>
            </a:r>
          </a:p>
        </p:txBody>
      </p:sp>
      <p:sp>
        <p:nvSpPr>
          <p:cNvPr id="11267" name="Rectángulo 3"/>
          <p:cNvSpPr>
            <a:spLocks noGrp="1" noChangeArrowheads="1"/>
          </p:cNvSpPr>
          <p:nvPr>
            <p:ph type="body" idx="1"/>
          </p:nvPr>
        </p:nvSpPr>
        <p:spPr/>
        <p:txBody>
          <a:bodyPr/>
          <a:lstStyle/>
          <a:p>
            <a:pPr eaLnBrk="1" hangingPunct="1"/>
            <a:endParaRPr lang="es-ES" altLang="es-AR" smtClean="0"/>
          </a:p>
          <a:p>
            <a:pPr eaLnBrk="1" hangingPunct="1"/>
            <a:endParaRPr lang="es-ES" altLang="es-AR" smtClean="0"/>
          </a:p>
        </p:txBody>
      </p:sp>
      <p:sp>
        <p:nvSpPr>
          <p:cNvPr id="77828" name="Cuadro de texto 4" descr="25%"/>
          <p:cNvSpPr txBox="1">
            <a:spLocks noChangeArrowheads="1"/>
          </p:cNvSpPr>
          <p:nvPr/>
        </p:nvSpPr>
        <p:spPr bwMode="auto">
          <a:xfrm>
            <a:off x="3708400" y="2420938"/>
            <a:ext cx="1800225" cy="466725"/>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Secretina</a:t>
            </a:r>
          </a:p>
        </p:txBody>
      </p:sp>
      <p:sp>
        <p:nvSpPr>
          <p:cNvPr id="77829" name="Cuadro de texto 5" descr="25%"/>
          <p:cNvSpPr txBox="1">
            <a:spLocks noChangeArrowheads="1"/>
          </p:cNvSpPr>
          <p:nvPr/>
        </p:nvSpPr>
        <p:spPr bwMode="auto">
          <a:xfrm>
            <a:off x="3492500" y="4149725"/>
            <a:ext cx="2879725" cy="1014413"/>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Pancreozimina o </a:t>
            </a:r>
          </a:p>
          <a:p>
            <a:pPr eaLnBrk="1" hangingPunct="1">
              <a:spcBef>
                <a:spcPct val="50000"/>
              </a:spcBef>
            </a:pPr>
            <a:r>
              <a:rPr lang="es-ES" altLang="es-AR" sz="2400" b="1"/>
              <a:t>Colecistoquinina</a:t>
            </a:r>
          </a:p>
        </p:txBody>
      </p:sp>
      <p:sp>
        <p:nvSpPr>
          <p:cNvPr id="77830" name="Cuadro de texto 6"/>
          <p:cNvSpPr txBox="1">
            <a:spLocks noChangeArrowheads="1"/>
          </p:cNvSpPr>
          <p:nvPr/>
        </p:nvSpPr>
        <p:spPr bwMode="auto">
          <a:xfrm>
            <a:off x="1476375" y="2492375"/>
            <a:ext cx="719138"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H</a:t>
            </a:r>
            <a:r>
              <a:rPr lang="es-ES" altLang="es-AR" sz="2400" b="1" baseline="30000"/>
              <a:t>+</a:t>
            </a:r>
            <a:endParaRPr lang="es-ES" altLang="es-AR" sz="2400" b="1"/>
          </a:p>
        </p:txBody>
      </p:sp>
      <p:sp>
        <p:nvSpPr>
          <p:cNvPr id="77831" name="Cuadro de texto 7"/>
          <p:cNvSpPr txBox="1">
            <a:spLocks noChangeArrowheads="1"/>
          </p:cNvSpPr>
          <p:nvPr/>
        </p:nvSpPr>
        <p:spPr bwMode="auto">
          <a:xfrm>
            <a:off x="611188" y="4365625"/>
            <a:ext cx="2160587" cy="4667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Aminoácidos</a:t>
            </a:r>
          </a:p>
        </p:txBody>
      </p:sp>
      <p:sp>
        <p:nvSpPr>
          <p:cNvPr id="77832" name="Cuadro de texto 8" descr="25%"/>
          <p:cNvSpPr txBox="1">
            <a:spLocks noChangeArrowheads="1"/>
          </p:cNvSpPr>
          <p:nvPr/>
        </p:nvSpPr>
        <p:spPr bwMode="auto">
          <a:xfrm>
            <a:off x="6372225" y="2492375"/>
            <a:ext cx="1223963" cy="466725"/>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HCO</a:t>
            </a:r>
            <a:r>
              <a:rPr lang="es-ES" altLang="es-AR" sz="2400" b="1" baseline="-25000"/>
              <a:t>3</a:t>
            </a:r>
            <a:r>
              <a:rPr lang="es-ES" altLang="es-AR" sz="2400" b="1" baseline="30000"/>
              <a:t>-</a:t>
            </a:r>
            <a:endParaRPr lang="es-ES" altLang="es-AR" sz="2400" b="1"/>
          </a:p>
        </p:txBody>
      </p:sp>
      <p:sp>
        <p:nvSpPr>
          <p:cNvPr id="77833" name="Cuadro de texto 9" descr="25%"/>
          <p:cNvSpPr txBox="1">
            <a:spLocks noChangeArrowheads="1"/>
          </p:cNvSpPr>
          <p:nvPr/>
        </p:nvSpPr>
        <p:spPr bwMode="auto">
          <a:xfrm>
            <a:off x="6774631" y="4437063"/>
            <a:ext cx="1469257" cy="461665"/>
          </a:xfrm>
          <a:prstGeom prst="rect">
            <a:avLst/>
          </a:prstGeom>
          <a:pattFill prst="pct25">
            <a:fgClr>
              <a:srgbClr val="663300"/>
            </a:fgClr>
            <a:bgClr>
              <a:srgbClr val="FFFFFF"/>
            </a:bgClr>
          </a:pattFill>
          <a:ln w="9525">
            <a:solidFill>
              <a:schemeClr val="tx1"/>
            </a:solidFill>
            <a:miter lim="800000"/>
            <a:headEnd/>
            <a:tailEnd/>
          </a:ln>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dirty="0" smtClean="0"/>
              <a:t>Enzimas</a:t>
            </a:r>
            <a:endParaRPr lang="es-ES" altLang="es-AR" sz="2400" b="1" dirty="0"/>
          </a:p>
        </p:txBody>
      </p:sp>
      <p:sp>
        <p:nvSpPr>
          <p:cNvPr id="77834" name="Autoforma 10"/>
          <p:cNvSpPr>
            <a:spLocks noChangeArrowheads="1"/>
          </p:cNvSpPr>
          <p:nvPr/>
        </p:nvSpPr>
        <p:spPr bwMode="auto">
          <a:xfrm>
            <a:off x="2339975" y="2276475"/>
            <a:ext cx="1368425" cy="215900"/>
          </a:xfrm>
          <a:prstGeom prst="curvedDownArrow">
            <a:avLst>
              <a:gd name="adj1" fmla="val 126765"/>
              <a:gd name="adj2" fmla="val 25352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77835" name="Autoforma 11"/>
          <p:cNvSpPr>
            <a:spLocks noChangeArrowheads="1"/>
          </p:cNvSpPr>
          <p:nvPr/>
        </p:nvSpPr>
        <p:spPr bwMode="auto">
          <a:xfrm>
            <a:off x="5435600" y="2133600"/>
            <a:ext cx="1368425" cy="215900"/>
          </a:xfrm>
          <a:prstGeom prst="curvedDownArrow">
            <a:avLst>
              <a:gd name="adj1" fmla="val 126765"/>
              <a:gd name="adj2" fmla="val 25352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77836" name="Autoforma 12"/>
          <p:cNvSpPr>
            <a:spLocks noChangeArrowheads="1"/>
          </p:cNvSpPr>
          <p:nvPr/>
        </p:nvSpPr>
        <p:spPr bwMode="auto">
          <a:xfrm>
            <a:off x="1908175" y="4076700"/>
            <a:ext cx="1368425" cy="215900"/>
          </a:xfrm>
          <a:prstGeom prst="curvedDownArrow">
            <a:avLst>
              <a:gd name="adj1" fmla="val 126765"/>
              <a:gd name="adj2" fmla="val 25352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77837" name="Autoforma 13"/>
          <p:cNvSpPr>
            <a:spLocks noChangeArrowheads="1"/>
          </p:cNvSpPr>
          <p:nvPr/>
        </p:nvSpPr>
        <p:spPr bwMode="auto">
          <a:xfrm>
            <a:off x="6443663" y="4149725"/>
            <a:ext cx="1368425" cy="215900"/>
          </a:xfrm>
          <a:prstGeom prst="curvedDownArrow">
            <a:avLst>
              <a:gd name="adj1" fmla="val 126765"/>
              <a:gd name="adj2" fmla="val 253529"/>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77838" name="Línea 14"/>
          <p:cNvSpPr>
            <a:spLocks noChangeShapeType="1"/>
          </p:cNvSpPr>
          <p:nvPr/>
        </p:nvSpPr>
        <p:spPr bwMode="auto">
          <a:xfrm flipV="1">
            <a:off x="8243888" y="2060575"/>
            <a:ext cx="0" cy="86360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77839" name="Cuadro de texto 15"/>
          <p:cNvSpPr txBox="1">
            <a:spLocks noChangeArrowheads="1"/>
          </p:cNvSpPr>
          <p:nvPr/>
        </p:nvSpPr>
        <p:spPr bwMode="auto">
          <a:xfrm>
            <a:off x="8243888" y="2276475"/>
            <a:ext cx="6492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sz="2400" b="1"/>
              <a:t>pH</a:t>
            </a:r>
          </a:p>
        </p:txBody>
      </p:sp>
      <p:sp>
        <p:nvSpPr>
          <p:cNvPr id="11280" name="1 CuadroTexto"/>
          <p:cNvSpPr txBox="1">
            <a:spLocks noChangeArrowheads="1"/>
          </p:cNvSpPr>
          <p:nvPr/>
        </p:nvSpPr>
        <p:spPr bwMode="auto">
          <a:xfrm>
            <a:off x="587375" y="1847850"/>
            <a:ext cx="2297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MX" altLang="es-AR" b="1"/>
              <a:t>Estómago </a:t>
            </a:r>
            <a:r>
              <a:rPr lang="es-MX" altLang="es-AR" b="1">
                <a:sym typeface="Wingdings" pitchFamily="2" charset="2"/>
              </a:rPr>
              <a:t> Intestino</a:t>
            </a:r>
            <a:endParaRPr lang="es-AR" altLang="es-AR" b="1"/>
          </a:p>
        </p:txBody>
      </p:sp>
      <p:sp>
        <p:nvSpPr>
          <p:cNvPr id="11281" name="2 CuadroTexto"/>
          <p:cNvSpPr txBox="1">
            <a:spLocks noChangeArrowheads="1"/>
          </p:cNvSpPr>
          <p:nvPr/>
        </p:nvSpPr>
        <p:spPr bwMode="auto">
          <a:xfrm>
            <a:off x="6465888" y="1763713"/>
            <a:ext cx="10366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MX" altLang="es-AR" b="1"/>
              <a:t>Páncreas</a:t>
            </a:r>
            <a:endParaRPr lang="es-AR" altLang="es-AR" b="1"/>
          </a:p>
        </p:txBody>
      </p:sp>
      <p:sp>
        <p:nvSpPr>
          <p:cNvPr id="11282" name="3 CuadroTexto"/>
          <p:cNvSpPr txBox="1">
            <a:spLocks noChangeArrowheads="1"/>
          </p:cNvSpPr>
          <p:nvPr/>
        </p:nvSpPr>
        <p:spPr bwMode="auto">
          <a:xfrm>
            <a:off x="4092575" y="1857375"/>
            <a:ext cx="833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MX" altLang="es-AR" b="1"/>
              <a:t>Sangre</a:t>
            </a:r>
            <a:endParaRPr lang="es-AR" altLang="es-AR" b="1"/>
          </a:p>
        </p:txBody>
      </p:sp>
    </p:spTree>
    <p:extLst>
      <p:ext uri="{BB962C8B-B14F-4D97-AF65-F5344CB8AC3E}">
        <p14:creationId xmlns:p14="http://schemas.microsoft.com/office/powerpoint/2010/main" val="40568561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fade">
                                      <p:cBhvr>
                                        <p:cTn id="7" dur="800" decel="100000"/>
                                        <p:tgtEl>
                                          <p:spTgt spid="77826"/>
                                        </p:tgtEl>
                                      </p:cBhvr>
                                    </p:animEffect>
                                    <p:anim calcmode="lin" valueType="num">
                                      <p:cBhvr>
                                        <p:cTn id="8" dur="800" decel="100000" fill="hold"/>
                                        <p:tgtEl>
                                          <p:spTgt spid="77826"/>
                                        </p:tgtEl>
                                        <p:attrNameLst>
                                          <p:attrName>style.rotation</p:attrName>
                                        </p:attrNameLst>
                                      </p:cBhvr>
                                      <p:tavLst>
                                        <p:tav tm="0">
                                          <p:val>
                                            <p:fltVal val="-90"/>
                                          </p:val>
                                        </p:tav>
                                        <p:tav tm="100000">
                                          <p:val>
                                            <p:fltVal val="0"/>
                                          </p:val>
                                        </p:tav>
                                      </p:tavLst>
                                    </p:anim>
                                    <p:anim calcmode="lin" valueType="num">
                                      <p:cBhvr>
                                        <p:cTn id="9" dur="800" decel="100000" fill="hold"/>
                                        <p:tgtEl>
                                          <p:spTgt spid="77826"/>
                                        </p:tgtEl>
                                        <p:attrNameLst>
                                          <p:attrName>ppt_x</p:attrName>
                                        </p:attrNameLst>
                                      </p:cBhvr>
                                      <p:tavLst>
                                        <p:tav tm="0">
                                          <p:val>
                                            <p:strVal val="#ppt_x+0.4"/>
                                          </p:val>
                                        </p:tav>
                                        <p:tav tm="100000">
                                          <p:val>
                                            <p:strVal val="#ppt_x-0.05"/>
                                          </p:val>
                                        </p:tav>
                                      </p:tavLst>
                                    </p:anim>
                                    <p:anim calcmode="lin" valueType="num">
                                      <p:cBhvr>
                                        <p:cTn id="10" dur="800" decel="100000" fill="hold"/>
                                        <p:tgtEl>
                                          <p:spTgt spid="778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78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782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7830"/>
                                        </p:tgtEl>
                                        <p:attrNameLst>
                                          <p:attrName>style.visibility</p:attrName>
                                        </p:attrNameLst>
                                      </p:cBhvr>
                                      <p:to>
                                        <p:strVal val="visible"/>
                                      </p:to>
                                    </p:set>
                                    <p:animEffect transition="in" filter="box(in)">
                                      <p:cBhvr>
                                        <p:cTn id="17" dur="500"/>
                                        <p:tgtEl>
                                          <p:spTgt spid="77830"/>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77834"/>
                                        </p:tgtEl>
                                        <p:attrNameLst>
                                          <p:attrName>style.visibility</p:attrName>
                                        </p:attrNameLst>
                                      </p:cBhvr>
                                      <p:to>
                                        <p:strVal val="visible"/>
                                      </p:to>
                                    </p:set>
                                    <p:animEffect transition="in" filter="box(in)">
                                      <p:cBhvr>
                                        <p:cTn id="20" dur="500"/>
                                        <p:tgtEl>
                                          <p:spTgt spid="77834"/>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77828"/>
                                        </p:tgtEl>
                                        <p:attrNameLst>
                                          <p:attrName>style.visibility</p:attrName>
                                        </p:attrNameLst>
                                      </p:cBhvr>
                                      <p:to>
                                        <p:strVal val="visible"/>
                                      </p:to>
                                    </p:set>
                                    <p:animEffect transition="in" filter="box(in)">
                                      <p:cBhvr>
                                        <p:cTn id="23" dur="500"/>
                                        <p:tgtEl>
                                          <p:spTgt spid="77828"/>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77835"/>
                                        </p:tgtEl>
                                        <p:attrNameLst>
                                          <p:attrName>style.visibility</p:attrName>
                                        </p:attrNameLst>
                                      </p:cBhvr>
                                      <p:to>
                                        <p:strVal val="visible"/>
                                      </p:to>
                                    </p:set>
                                    <p:animEffect transition="in" filter="box(in)">
                                      <p:cBhvr>
                                        <p:cTn id="26" dur="500"/>
                                        <p:tgtEl>
                                          <p:spTgt spid="77835"/>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77832"/>
                                        </p:tgtEl>
                                        <p:attrNameLst>
                                          <p:attrName>style.visibility</p:attrName>
                                        </p:attrNameLst>
                                      </p:cBhvr>
                                      <p:to>
                                        <p:strVal val="visible"/>
                                      </p:to>
                                    </p:set>
                                    <p:animEffect transition="in" filter="box(in)">
                                      <p:cBhvr>
                                        <p:cTn id="29" dur="500"/>
                                        <p:tgtEl>
                                          <p:spTgt spid="7783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77838"/>
                                        </p:tgtEl>
                                        <p:attrNameLst>
                                          <p:attrName>style.visibility</p:attrName>
                                        </p:attrNameLst>
                                      </p:cBhvr>
                                      <p:to>
                                        <p:strVal val="visible"/>
                                      </p:to>
                                    </p:set>
                                    <p:animEffect transition="in" filter="blinds(horizontal)">
                                      <p:cBhvr>
                                        <p:cTn id="34" dur="500"/>
                                        <p:tgtEl>
                                          <p:spTgt spid="77838"/>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77839"/>
                                        </p:tgtEl>
                                        <p:attrNameLst>
                                          <p:attrName>style.visibility</p:attrName>
                                        </p:attrNameLst>
                                      </p:cBhvr>
                                      <p:to>
                                        <p:strVal val="visible"/>
                                      </p:to>
                                    </p:set>
                                    <p:animEffect transition="in" filter="blinds(horizontal)">
                                      <p:cBhvr>
                                        <p:cTn id="37" dur="500"/>
                                        <p:tgtEl>
                                          <p:spTgt spid="7783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77831"/>
                                        </p:tgtEl>
                                        <p:attrNameLst>
                                          <p:attrName>style.visibility</p:attrName>
                                        </p:attrNameLst>
                                      </p:cBhvr>
                                      <p:to>
                                        <p:strVal val="visible"/>
                                      </p:to>
                                    </p:set>
                                    <p:animEffect transition="in" filter="box(in)">
                                      <p:cBhvr>
                                        <p:cTn id="42" dur="500"/>
                                        <p:tgtEl>
                                          <p:spTgt spid="77831"/>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77836"/>
                                        </p:tgtEl>
                                        <p:attrNameLst>
                                          <p:attrName>style.visibility</p:attrName>
                                        </p:attrNameLst>
                                      </p:cBhvr>
                                      <p:to>
                                        <p:strVal val="visible"/>
                                      </p:to>
                                    </p:set>
                                    <p:animEffect transition="in" filter="box(in)">
                                      <p:cBhvr>
                                        <p:cTn id="45" dur="500"/>
                                        <p:tgtEl>
                                          <p:spTgt spid="77836"/>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77829"/>
                                        </p:tgtEl>
                                        <p:attrNameLst>
                                          <p:attrName>style.visibility</p:attrName>
                                        </p:attrNameLst>
                                      </p:cBhvr>
                                      <p:to>
                                        <p:strVal val="visible"/>
                                      </p:to>
                                    </p:set>
                                    <p:animEffect transition="in" filter="box(in)">
                                      <p:cBhvr>
                                        <p:cTn id="48" dur="500"/>
                                        <p:tgtEl>
                                          <p:spTgt spid="77829"/>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77837"/>
                                        </p:tgtEl>
                                        <p:attrNameLst>
                                          <p:attrName>style.visibility</p:attrName>
                                        </p:attrNameLst>
                                      </p:cBhvr>
                                      <p:to>
                                        <p:strVal val="visible"/>
                                      </p:to>
                                    </p:set>
                                    <p:animEffect transition="in" filter="box(in)">
                                      <p:cBhvr>
                                        <p:cTn id="51" dur="500"/>
                                        <p:tgtEl>
                                          <p:spTgt spid="77837"/>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77833"/>
                                        </p:tgtEl>
                                        <p:attrNameLst>
                                          <p:attrName>style.visibility</p:attrName>
                                        </p:attrNameLst>
                                      </p:cBhvr>
                                      <p:to>
                                        <p:strVal val="visible"/>
                                      </p:to>
                                    </p:set>
                                    <p:animEffect transition="in" filter="box(in)">
                                      <p:cBhvr>
                                        <p:cTn id="54" dur="500"/>
                                        <p:tgtEl>
                                          <p:spTgt spid="77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nimBg="1"/>
      <p:bldP spid="77828" grpId="0" animBg="1"/>
      <p:bldP spid="77829" grpId="0" animBg="1"/>
      <p:bldP spid="77830" grpId="0" animBg="1"/>
      <p:bldP spid="77831" grpId="0" animBg="1"/>
      <p:bldP spid="77832" grpId="0" animBg="1"/>
      <p:bldP spid="77833" grpId="0" animBg="1"/>
      <p:bldP spid="77834" grpId="0" animBg="1"/>
      <p:bldP spid="77835" grpId="0" animBg="1"/>
      <p:bldP spid="77836" grpId="0" animBg="1"/>
      <p:bldP spid="77837" grpId="0" animBg="1"/>
      <p:bldP spid="77838" grpId="0" animBg="1"/>
      <p:bldP spid="778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ángulo 2"/>
          <p:cNvSpPr>
            <a:spLocks noGrp="1" noChangeArrowheads="1"/>
          </p:cNvSpPr>
          <p:nvPr>
            <p:ph type="title"/>
          </p:nvPr>
        </p:nvSpPr>
        <p:spPr>
          <a:xfrm>
            <a:off x="468313" y="260350"/>
            <a:ext cx="8232775" cy="1141413"/>
          </a:xfrm>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Digestión de Proteínas</a:t>
            </a:r>
            <a:br>
              <a:rPr lang="es-ES" altLang="es-AR" sz="3200" b="1" smtClean="0">
                <a:solidFill>
                  <a:schemeClr val="bg1"/>
                </a:solidFill>
              </a:rPr>
            </a:br>
            <a:r>
              <a:rPr lang="es-ES" altLang="es-AR" sz="3200" b="1" smtClean="0">
                <a:solidFill>
                  <a:schemeClr val="bg1"/>
                </a:solidFill>
              </a:rPr>
              <a:t>II) En Duodeno</a:t>
            </a:r>
          </a:p>
        </p:txBody>
      </p:sp>
      <p:sp>
        <p:nvSpPr>
          <p:cNvPr id="41997" name="Línea 13"/>
          <p:cNvSpPr>
            <a:spLocks noChangeShapeType="1"/>
          </p:cNvSpPr>
          <p:nvPr/>
        </p:nvSpPr>
        <p:spPr bwMode="auto">
          <a:xfrm>
            <a:off x="3635375" y="2420938"/>
            <a:ext cx="690563" cy="0"/>
          </a:xfrm>
          <a:prstGeom prst="line">
            <a:avLst/>
          </a:prstGeom>
          <a:noFill/>
          <a:ln w="38100">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s-AR"/>
          </a:p>
        </p:txBody>
      </p:sp>
      <p:sp>
        <p:nvSpPr>
          <p:cNvPr id="41998" name="Línea 14"/>
          <p:cNvSpPr>
            <a:spLocks noChangeShapeType="1"/>
          </p:cNvSpPr>
          <p:nvPr/>
        </p:nvSpPr>
        <p:spPr bwMode="auto">
          <a:xfrm flipH="1">
            <a:off x="4572000" y="2420938"/>
            <a:ext cx="890588" cy="0"/>
          </a:xfrm>
          <a:prstGeom prst="line">
            <a:avLst/>
          </a:prstGeom>
          <a:noFill/>
          <a:ln w="38100">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s-AR"/>
          </a:p>
        </p:txBody>
      </p:sp>
      <p:sp>
        <p:nvSpPr>
          <p:cNvPr id="41999" name="Línea 15"/>
          <p:cNvSpPr>
            <a:spLocks noChangeShapeType="1"/>
          </p:cNvSpPr>
          <p:nvPr/>
        </p:nvSpPr>
        <p:spPr bwMode="auto">
          <a:xfrm>
            <a:off x="3635375" y="2420938"/>
            <a:ext cx="7938" cy="4286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42001" name="Línea 17"/>
          <p:cNvSpPr>
            <a:spLocks noChangeShapeType="1"/>
          </p:cNvSpPr>
          <p:nvPr/>
        </p:nvSpPr>
        <p:spPr bwMode="auto">
          <a:xfrm>
            <a:off x="4427538" y="2133600"/>
            <a:ext cx="0" cy="574675"/>
          </a:xfrm>
          <a:prstGeom prst="line">
            <a:avLst/>
          </a:prstGeom>
          <a:noFill/>
          <a:ln w="38100">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s-AR"/>
          </a:p>
        </p:txBody>
      </p:sp>
      <p:sp>
        <p:nvSpPr>
          <p:cNvPr id="42004" name="Cuadro de texto 20" descr="25%"/>
          <p:cNvSpPr txBox="1">
            <a:spLocks noChangeArrowheads="1"/>
          </p:cNvSpPr>
          <p:nvPr/>
        </p:nvSpPr>
        <p:spPr bwMode="auto">
          <a:xfrm>
            <a:off x="3132138" y="1557338"/>
            <a:ext cx="2305050"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10000"/>
              </a:lnSpc>
              <a:spcBef>
                <a:spcPct val="20000"/>
              </a:spcBef>
            </a:pPr>
            <a:r>
              <a:rPr lang="es-ES_tradnl" altLang="es-AR" sz="2400" b="1"/>
              <a:t>    Tripsinógeno</a:t>
            </a:r>
            <a:endParaRPr lang="es-ES" altLang="es-AR" sz="2400" b="1"/>
          </a:p>
        </p:txBody>
      </p:sp>
      <p:sp>
        <p:nvSpPr>
          <p:cNvPr id="42005" name="Cuadro de texto 21" descr="25%"/>
          <p:cNvSpPr txBox="1">
            <a:spLocks noChangeArrowheads="1"/>
          </p:cNvSpPr>
          <p:nvPr/>
        </p:nvSpPr>
        <p:spPr bwMode="auto">
          <a:xfrm>
            <a:off x="3203575" y="2781300"/>
            <a:ext cx="2305050" cy="719138"/>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0000"/>
              </a:lnSpc>
              <a:spcBef>
                <a:spcPct val="20000"/>
              </a:spcBef>
            </a:pPr>
            <a:r>
              <a:rPr lang="es-ES_tradnl" altLang="es-AR" sz="2800" b="1" u="sng"/>
              <a:t>Tripsina</a:t>
            </a:r>
          </a:p>
          <a:p>
            <a:pPr algn="ctr" eaLnBrk="1" hangingPunct="1">
              <a:lnSpc>
                <a:spcPct val="110000"/>
              </a:lnSpc>
              <a:spcBef>
                <a:spcPct val="20000"/>
              </a:spcBef>
            </a:pPr>
            <a:endParaRPr lang="es-ES" altLang="es-AR" sz="2800" b="1" u="sng">
              <a:solidFill>
                <a:srgbClr val="FF3300"/>
              </a:solidFill>
            </a:endParaRPr>
          </a:p>
        </p:txBody>
      </p:sp>
      <p:sp>
        <p:nvSpPr>
          <p:cNvPr id="42006" name="Cuadro de texto 22" descr="25%"/>
          <p:cNvSpPr txBox="1">
            <a:spLocks noChangeArrowheads="1"/>
          </p:cNvSpPr>
          <p:nvPr/>
        </p:nvSpPr>
        <p:spPr bwMode="auto">
          <a:xfrm>
            <a:off x="250825" y="3716338"/>
            <a:ext cx="3059113"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10000"/>
              </a:lnSpc>
              <a:spcBef>
                <a:spcPct val="20000"/>
              </a:spcBef>
            </a:pPr>
            <a:r>
              <a:rPr lang="es-ES_tradnl" altLang="es-AR" sz="2400" b="1"/>
              <a:t>Quimotripsinógeno</a:t>
            </a:r>
            <a:endParaRPr lang="es-ES" altLang="es-AR" sz="2400" b="1"/>
          </a:p>
        </p:txBody>
      </p:sp>
      <p:sp>
        <p:nvSpPr>
          <p:cNvPr id="42007" name="Cuadro de texto 23" descr="25%"/>
          <p:cNvSpPr txBox="1">
            <a:spLocks noChangeArrowheads="1"/>
          </p:cNvSpPr>
          <p:nvPr/>
        </p:nvSpPr>
        <p:spPr bwMode="auto">
          <a:xfrm>
            <a:off x="250825" y="4581525"/>
            <a:ext cx="3492500" cy="865188"/>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0000"/>
              </a:lnSpc>
              <a:spcBef>
                <a:spcPct val="20000"/>
              </a:spcBef>
            </a:pPr>
            <a:r>
              <a:rPr lang="es-ES_tradnl" altLang="es-AR" sz="2400" b="1"/>
              <a:t>Procarboxipeptidasas A y B </a:t>
            </a:r>
            <a:endParaRPr lang="es-ES" altLang="es-AR" sz="2400" b="1"/>
          </a:p>
        </p:txBody>
      </p:sp>
      <p:sp>
        <p:nvSpPr>
          <p:cNvPr id="42008" name="Cuadro de texto 24" descr="25%"/>
          <p:cNvSpPr txBox="1">
            <a:spLocks noChangeArrowheads="1"/>
          </p:cNvSpPr>
          <p:nvPr/>
        </p:nvSpPr>
        <p:spPr bwMode="auto">
          <a:xfrm>
            <a:off x="5580063" y="2060575"/>
            <a:ext cx="2305050"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5000"/>
              </a:lnSpc>
              <a:spcBef>
                <a:spcPct val="20000"/>
              </a:spcBef>
            </a:pPr>
            <a:r>
              <a:rPr lang="es-ES_tradnl" altLang="es-AR" sz="2000" b="1"/>
              <a:t>Enteropeptidasa</a:t>
            </a:r>
            <a:endParaRPr lang="es-ES" altLang="es-AR" sz="2000" b="1"/>
          </a:p>
        </p:txBody>
      </p:sp>
      <p:sp>
        <p:nvSpPr>
          <p:cNvPr id="42009" name="Cuadro de texto 25" descr="25%"/>
          <p:cNvSpPr txBox="1">
            <a:spLocks noChangeArrowheads="1"/>
          </p:cNvSpPr>
          <p:nvPr/>
        </p:nvSpPr>
        <p:spPr bwMode="auto">
          <a:xfrm>
            <a:off x="323850" y="5805488"/>
            <a:ext cx="2305050"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10000"/>
              </a:lnSpc>
              <a:spcBef>
                <a:spcPct val="20000"/>
              </a:spcBef>
            </a:pPr>
            <a:r>
              <a:rPr lang="es-ES_tradnl" altLang="es-AR" sz="2400" b="1"/>
              <a:t> Proelastasa </a:t>
            </a:r>
            <a:endParaRPr lang="es-ES" altLang="es-AR" sz="2400" b="1"/>
          </a:p>
        </p:txBody>
      </p:sp>
      <p:sp>
        <p:nvSpPr>
          <p:cNvPr id="42010" name="Cuadro de texto 26" descr="25%"/>
          <p:cNvSpPr txBox="1">
            <a:spLocks noChangeArrowheads="1"/>
          </p:cNvSpPr>
          <p:nvPr/>
        </p:nvSpPr>
        <p:spPr bwMode="auto">
          <a:xfrm>
            <a:off x="5795963" y="3644900"/>
            <a:ext cx="2305050"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ES_tradnl" altLang="es-AR" sz="2400" b="1"/>
              <a:t>Quimotripsina </a:t>
            </a:r>
            <a:r>
              <a:rPr lang="es-ES_tradnl" altLang="es-AR" sz="2400" b="1">
                <a:solidFill>
                  <a:srgbClr val="FF3300"/>
                </a:solidFill>
              </a:rPr>
              <a:t> </a:t>
            </a:r>
          </a:p>
          <a:p>
            <a:pPr eaLnBrk="1" hangingPunct="1"/>
            <a:endParaRPr lang="es-ES" altLang="es-AR" sz="2400" b="1">
              <a:solidFill>
                <a:srgbClr val="FF3300"/>
              </a:solidFill>
            </a:endParaRPr>
          </a:p>
          <a:p>
            <a:pPr eaLnBrk="1" hangingPunct="1">
              <a:lnSpc>
                <a:spcPct val="80000"/>
              </a:lnSpc>
              <a:spcBef>
                <a:spcPct val="20000"/>
              </a:spcBef>
            </a:pPr>
            <a:endParaRPr lang="es-ES" altLang="es-AR" sz="2400" b="1">
              <a:solidFill>
                <a:srgbClr val="FF3300"/>
              </a:solidFill>
            </a:endParaRPr>
          </a:p>
        </p:txBody>
      </p:sp>
      <p:sp>
        <p:nvSpPr>
          <p:cNvPr id="42011" name="Cuadro de texto 27" descr="25%"/>
          <p:cNvSpPr txBox="1">
            <a:spLocks noChangeArrowheads="1"/>
          </p:cNvSpPr>
          <p:nvPr/>
        </p:nvSpPr>
        <p:spPr bwMode="auto">
          <a:xfrm>
            <a:off x="5651500" y="4724400"/>
            <a:ext cx="3024188" cy="792163"/>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10000"/>
              </a:lnSpc>
              <a:spcBef>
                <a:spcPct val="20000"/>
              </a:spcBef>
            </a:pPr>
            <a:r>
              <a:rPr lang="es-ES_tradnl" altLang="es-AR" sz="2400" b="1"/>
              <a:t>Carboxipeptidasas A y B </a:t>
            </a:r>
            <a:endParaRPr lang="es-ES" altLang="es-AR" sz="2400" b="1"/>
          </a:p>
        </p:txBody>
      </p:sp>
      <p:sp>
        <p:nvSpPr>
          <p:cNvPr id="42012" name="Cuadro de texto 28" descr="25%"/>
          <p:cNvSpPr txBox="1">
            <a:spLocks noChangeArrowheads="1"/>
          </p:cNvSpPr>
          <p:nvPr/>
        </p:nvSpPr>
        <p:spPr bwMode="auto">
          <a:xfrm>
            <a:off x="6315075" y="5797550"/>
            <a:ext cx="1512888" cy="539750"/>
          </a:xfrm>
          <a:prstGeom prst="rect">
            <a:avLst/>
          </a:prstGeom>
          <a:pattFill prst="pct25">
            <a:fgClr>
              <a:srgbClr val="663300"/>
            </a:fgClr>
            <a:bgClr>
              <a:srgbClr val="FFFFFF"/>
            </a:bgClr>
          </a:pattFill>
          <a:ln w="9525">
            <a:solidFill>
              <a:schemeClr val="tx1"/>
            </a:solidFill>
            <a:miter lim="800000"/>
            <a:headEnd/>
            <a:tailEnd/>
          </a:ln>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110000"/>
              </a:lnSpc>
              <a:spcBef>
                <a:spcPct val="20000"/>
              </a:spcBef>
            </a:pPr>
            <a:r>
              <a:rPr lang="es-ES_tradnl" altLang="es-AR" sz="2400" b="1"/>
              <a:t>Elastasa</a:t>
            </a:r>
            <a:endParaRPr lang="es-ES" altLang="es-AR" sz="2400" b="1"/>
          </a:p>
          <a:p>
            <a:pPr eaLnBrk="1" hangingPunct="1">
              <a:lnSpc>
                <a:spcPct val="110000"/>
              </a:lnSpc>
              <a:spcBef>
                <a:spcPct val="20000"/>
              </a:spcBef>
            </a:pPr>
            <a:endParaRPr lang="es-ES" altLang="es-AR" sz="2400" b="1">
              <a:solidFill>
                <a:srgbClr val="FF3300"/>
              </a:solidFill>
            </a:endParaRPr>
          </a:p>
        </p:txBody>
      </p:sp>
      <p:sp>
        <p:nvSpPr>
          <p:cNvPr id="42014" name="Autoforma 30"/>
          <p:cNvSpPr>
            <a:spLocks noChangeArrowheads="1"/>
          </p:cNvSpPr>
          <p:nvPr/>
        </p:nvSpPr>
        <p:spPr bwMode="auto">
          <a:xfrm>
            <a:off x="3924300" y="3716338"/>
            <a:ext cx="1079500" cy="2736850"/>
          </a:xfrm>
          <a:prstGeom prst="leftRightArrowCallout">
            <a:avLst>
              <a:gd name="adj1" fmla="val 22818"/>
              <a:gd name="adj2" fmla="val 45483"/>
              <a:gd name="adj3" fmla="val 20148"/>
              <a:gd name="adj4" fmla="val 26769"/>
            </a:avLst>
          </a:prstGeom>
          <a:solidFill>
            <a:srgbClr val="2CE8F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
        <p:nvSpPr>
          <p:cNvPr id="42015" name="Cuadro de texto 31"/>
          <p:cNvSpPr txBox="1">
            <a:spLocks noChangeArrowheads="1"/>
          </p:cNvSpPr>
          <p:nvPr/>
        </p:nvSpPr>
        <p:spPr bwMode="auto">
          <a:xfrm>
            <a:off x="4284663" y="3933825"/>
            <a:ext cx="360362" cy="237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ct val="60000"/>
              </a:lnSpc>
              <a:spcBef>
                <a:spcPct val="50000"/>
              </a:spcBef>
            </a:pPr>
            <a:r>
              <a:rPr lang="es-ES" altLang="es-AR" b="1"/>
              <a:t>T</a:t>
            </a:r>
          </a:p>
          <a:p>
            <a:pPr eaLnBrk="1" hangingPunct="1">
              <a:lnSpc>
                <a:spcPct val="60000"/>
              </a:lnSpc>
              <a:spcBef>
                <a:spcPct val="50000"/>
              </a:spcBef>
            </a:pPr>
            <a:r>
              <a:rPr lang="es-ES" altLang="es-AR" b="1"/>
              <a:t>R</a:t>
            </a:r>
          </a:p>
          <a:p>
            <a:pPr eaLnBrk="1" hangingPunct="1">
              <a:lnSpc>
                <a:spcPct val="60000"/>
              </a:lnSpc>
              <a:spcBef>
                <a:spcPct val="50000"/>
              </a:spcBef>
            </a:pPr>
            <a:r>
              <a:rPr lang="es-ES" altLang="es-AR" b="1"/>
              <a:t>I</a:t>
            </a:r>
          </a:p>
          <a:p>
            <a:pPr eaLnBrk="1" hangingPunct="1">
              <a:lnSpc>
                <a:spcPct val="60000"/>
              </a:lnSpc>
              <a:spcBef>
                <a:spcPct val="50000"/>
              </a:spcBef>
            </a:pPr>
            <a:r>
              <a:rPr lang="es-ES" altLang="es-AR" b="1"/>
              <a:t>P</a:t>
            </a:r>
          </a:p>
          <a:p>
            <a:pPr eaLnBrk="1" hangingPunct="1">
              <a:lnSpc>
                <a:spcPct val="60000"/>
              </a:lnSpc>
              <a:spcBef>
                <a:spcPct val="50000"/>
              </a:spcBef>
            </a:pPr>
            <a:r>
              <a:rPr lang="es-ES" altLang="es-AR" b="1"/>
              <a:t>S</a:t>
            </a:r>
          </a:p>
          <a:p>
            <a:pPr eaLnBrk="1" hangingPunct="1">
              <a:lnSpc>
                <a:spcPct val="60000"/>
              </a:lnSpc>
              <a:spcBef>
                <a:spcPct val="50000"/>
              </a:spcBef>
            </a:pPr>
            <a:r>
              <a:rPr lang="es-ES" altLang="es-AR" b="1"/>
              <a:t>I</a:t>
            </a:r>
          </a:p>
          <a:p>
            <a:pPr eaLnBrk="1" hangingPunct="1">
              <a:lnSpc>
                <a:spcPct val="60000"/>
              </a:lnSpc>
              <a:spcBef>
                <a:spcPct val="50000"/>
              </a:spcBef>
            </a:pPr>
            <a:r>
              <a:rPr lang="es-ES" altLang="es-AR" b="1"/>
              <a:t>N</a:t>
            </a:r>
          </a:p>
          <a:p>
            <a:pPr eaLnBrk="1" hangingPunct="1">
              <a:lnSpc>
                <a:spcPct val="60000"/>
              </a:lnSpc>
              <a:spcBef>
                <a:spcPct val="50000"/>
              </a:spcBef>
            </a:pPr>
            <a:r>
              <a:rPr lang="es-ES" altLang="es-AR" b="1"/>
              <a:t>A</a:t>
            </a:r>
          </a:p>
        </p:txBody>
      </p:sp>
      <p:sp>
        <p:nvSpPr>
          <p:cNvPr id="42016" name="Elipse 32" descr="25%"/>
          <p:cNvSpPr>
            <a:spLocks noChangeArrowheads="1"/>
          </p:cNvSpPr>
          <p:nvPr/>
        </p:nvSpPr>
        <p:spPr bwMode="auto">
          <a:xfrm>
            <a:off x="0" y="2492375"/>
            <a:ext cx="1728788" cy="1081088"/>
          </a:xfrm>
          <a:prstGeom prst="ellipse">
            <a:avLst/>
          </a:prstGeom>
          <a:pattFill prst="pct25">
            <a:fgClr>
              <a:srgbClr val="663300"/>
            </a:fgClr>
            <a:bgClr>
              <a:srgbClr val="FFFFFF"/>
            </a:bgClr>
          </a:pattFill>
          <a:ln w="9525">
            <a:solidFill>
              <a:schemeClr val="tx1"/>
            </a:solidFill>
            <a:round/>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b="1"/>
              <a:t>INACTIVOS</a:t>
            </a:r>
          </a:p>
        </p:txBody>
      </p:sp>
      <p:sp>
        <p:nvSpPr>
          <p:cNvPr id="42017" name="Elipse 33" descr="25%"/>
          <p:cNvSpPr>
            <a:spLocks noChangeArrowheads="1"/>
          </p:cNvSpPr>
          <p:nvPr/>
        </p:nvSpPr>
        <p:spPr bwMode="auto">
          <a:xfrm>
            <a:off x="7415213" y="2565400"/>
            <a:ext cx="1728787" cy="1081088"/>
          </a:xfrm>
          <a:prstGeom prst="ellipse">
            <a:avLst/>
          </a:prstGeom>
          <a:pattFill prst="pct25">
            <a:fgClr>
              <a:srgbClr val="663300"/>
            </a:fgClr>
            <a:bgClr>
              <a:srgbClr val="FFFFFF"/>
            </a:bgClr>
          </a:pattFill>
          <a:ln w="9525">
            <a:solidFill>
              <a:schemeClr val="tx1"/>
            </a:solidFill>
            <a:round/>
            <a:headEnd/>
            <a:tailEnd/>
          </a:ln>
        </p:spPr>
        <p:txBody>
          <a:bodyPr wrap="none"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b="1"/>
              <a:t>ACTIVOS</a:t>
            </a:r>
          </a:p>
        </p:txBody>
      </p:sp>
      <p:sp>
        <p:nvSpPr>
          <p:cNvPr id="12308" name="1 CuadroTexto"/>
          <p:cNvSpPr txBox="1">
            <a:spLocks noChangeArrowheads="1"/>
          </p:cNvSpPr>
          <p:nvPr/>
        </p:nvSpPr>
        <p:spPr bwMode="auto">
          <a:xfrm>
            <a:off x="2124075" y="2308225"/>
            <a:ext cx="1398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MX" altLang="es-AR" b="1"/>
              <a:t>Autocatálisis</a:t>
            </a:r>
            <a:endParaRPr lang="es-AR" altLang="es-AR" b="1"/>
          </a:p>
        </p:txBody>
      </p:sp>
    </p:spTree>
    <p:extLst>
      <p:ext uri="{BB962C8B-B14F-4D97-AF65-F5344CB8AC3E}">
        <p14:creationId xmlns:p14="http://schemas.microsoft.com/office/powerpoint/2010/main" val="9947799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800" decel="100000"/>
                                        <p:tgtEl>
                                          <p:spTgt spid="41986"/>
                                        </p:tgtEl>
                                      </p:cBhvr>
                                    </p:animEffect>
                                    <p:anim calcmode="lin" valueType="num">
                                      <p:cBhvr>
                                        <p:cTn id="8" dur="800" decel="100000" fill="hold"/>
                                        <p:tgtEl>
                                          <p:spTgt spid="41986"/>
                                        </p:tgtEl>
                                        <p:attrNameLst>
                                          <p:attrName>style.rotation</p:attrName>
                                        </p:attrNameLst>
                                      </p:cBhvr>
                                      <p:tavLst>
                                        <p:tav tm="0">
                                          <p:val>
                                            <p:fltVal val="-90"/>
                                          </p:val>
                                        </p:tav>
                                        <p:tav tm="100000">
                                          <p:val>
                                            <p:fltVal val="0"/>
                                          </p:val>
                                        </p:tav>
                                      </p:tavLst>
                                    </p:anim>
                                    <p:anim calcmode="lin" valueType="num">
                                      <p:cBhvr>
                                        <p:cTn id="9" dur="800" decel="100000" fill="hold"/>
                                        <p:tgtEl>
                                          <p:spTgt spid="41986"/>
                                        </p:tgtEl>
                                        <p:attrNameLst>
                                          <p:attrName>ppt_x</p:attrName>
                                        </p:attrNameLst>
                                      </p:cBhvr>
                                      <p:tavLst>
                                        <p:tav tm="0">
                                          <p:val>
                                            <p:strVal val="#ppt_x+0.4"/>
                                          </p:val>
                                        </p:tav>
                                        <p:tav tm="100000">
                                          <p:val>
                                            <p:strVal val="#ppt_x-0.05"/>
                                          </p:val>
                                        </p:tav>
                                      </p:tavLst>
                                    </p:anim>
                                    <p:anim calcmode="lin" valueType="num">
                                      <p:cBhvr>
                                        <p:cTn id="10" dur="800" decel="100000" fill="hold"/>
                                        <p:tgtEl>
                                          <p:spTgt spid="4198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198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198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2004"/>
                                        </p:tgtEl>
                                        <p:attrNameLst>
                                          <p:attrName>style.visibility</p:attrName>
                                        </p:attrNameLst>
                                      </p:cBhvr>
                                      <p:to>
                                        <p:strVal val="visible"/>
                                      </p:to>
                                    </p:set>
                                    <p:animEffect transition="in" filter="box(in)">
                                      <p:cBhvr>
                                        <p:cTn id="17" dur="500"/>
                                        <p:tgtEl>
                                          <p:spTgt spid="4200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2001"/>
                                        </p:tgtEl>
                                        <p:attrNameLst>
                                          <p:attrName>style.visibility</p:attrName>
                                        </p:attrNameLst>
                                      </p:cBhvr>
                                      <p:to>
                                        <p:strVal val="visible"/>
                                      </p:to>
                                    </p:set>
                                    <p:animEffect transition="in" filter="box(in)">
                                      <p:cBhvr>
                                        <p:cTn id="22" dur="500"/>
                                        <p:tgtEl>
                                          <p:spTgt spid="42001"/>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42005"/>
                                        </p:tgtEl>
                                        <p:attrNameLst>
                                          <p:attrName>style.visibility</p:attrName>
                                        </p:attrNameLst>
                                      </p:cBhvr>
                                      <p:to>
                                        <p:strVal val="visible"/>
                                      </p:to>
                                    </p:set>
                                    <p:animEffect transition="in" filter="box(in)">
                                      <p:cBhvr>
                                        <p:cTn id="25" dur="500"/>
                                        <p:tgtEl>
                                          <p:spTgt spid="4200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42008"/>
                                        </p:tgtEl>
                                        <p:attrNameLst>
                                          <p:attrName>style.visibility</p:attrName>
                                        </p:attrNameLst>
                                      </p:cBhvr>
                                      <p:to>
                                        <p:strVal val="visible"/>
                                      </p:to>
                                    </p:set>
                                    <p:animEffect transition="in" filter="blinds(horizontal)">
                                      <p:cBhvr>
                                        <p:cTn id="30" dur="500"/>
                                        <p:tgtEl>
                                          <p:spTgt spid="42008"/>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41998"/>
                                        </p:tgtEl>
                                        <p:attrNameLst>
                                          <p:attrName>style.visibility</p:attrName>
                                        </p:attrNameLst>
                                      </p:cBhvr>
                                      <p:to>
                                        <p:strVal val="visible"/>
                                      </p:to>
                                    </p:set>
                                    <p:animEffect transition="in" filter="blinds(horizontal)">
                                      <p:cBhvr>
                                        <p:cTn id="33" dur="500"/>
                                        <p:tgtEl>
                                          <p:spTgt spid="4199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1999"/>
                                        </p:tgtEl>
                                        <p:attrNameLst>
                                          <p:attrName>style.visibility</p:attrName>
                                        </p:attrNameLst>
                                      </p:cBhvr>
                                      <p:to>
                                        <p:strVal val="visible"/>
                                      </p:to>
                                    </p:set>
                                    <p:animEffect transition="in" filter="blinds(horizontal)">
                                      <p:cBhvr>
                                        <p:cTn id="38" dur="500"/>
                                        <p:tgtEl>
                                          <p:spTgt spid="4199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41997"/>
                                        </p:tgtEl>
                                        <p:attrNameLst>
                                          <p:attrName>style.visibility</p:attrName>
                                        </p:attrNameLst>
                                      </p:cBhvr>
                                      <p:to>
                                        <p:strVal val="visible"/>
                                      </p:to>
                                    </p:set>
                                    <p:animEffect transition="in" filter="blinds(horizontal)">
                                      <p:cBhvr>
                                        <p:cTn id="41" dur="500"/>
                                        <p:tgtEl>
                                          <p:spTgt spid="41997"/>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42006"/>
                                        </p:tgtEl>
                                        <p:attrNameLst>
                                          <p:attrName>style.visibility</p:attrName>
                                        </p:attrNameLst>
                                      </p:cBhvr>
                                      <p:to>
                                        <p:strVal val="visible"/>
                                      </p:to>
                                    </p:set>
                                    <p:animEffect transition="in" filter="checkerboard(across)">
                                      <p:cBhvr>
                                        <p:cTn id="46" dur="500"/>
                                        <p:tgtEl>
                                          <p:spTgt spid="4200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42007"/>
                                        </p:tgtEl>
                                        <p:attrNameLst>
                                          <p:attrName>style.visibility</p:attrName>
                                        </p:attrNameLst>
                                      </p:cBhvr>
                                      <p:to>
                                        <p:strVal val="visible"/>
                                      </p:to>
                                    </p:set>
                                    <p:animEffect transition="in" filter="checkerboard(across)">
                                      <p:cBhvr>
                                        <p:cTn id="51" dur="500"/>
                                        <p:tgtEl>
                                          <p:spTgt spid="4200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42009"/>
                                        </p:tgtEl>
                                        <p:attrNameLst>
                                          <p:attrName>style.visibility</p:attrName>
                                        </p:attrNameLst>
                                      </p:cBhvr>
                                      <p:to>
                                        <p:strVal val="visible"/>
                                      </p:to>
                                    </p:set>
                                    <p:animEffect transition="in" filter="checkerboard(across)">
                                      <p:cBhvr>
                                        <p:cTn id="56" dur="500"/>
                                        <p:tgtEl>
                                          <p:spTgt spid="42009"/>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8" presetClass="entr" presetSubtype="16" fill="hold" grpId="0" nodeType="clickEffect">
                                  <p:stCondLst>
                                    <p:cond delay="0"/>
                                  </p:stCondLst>
                                  <p:childTnLst>
                                    <p:set>
                                      <p:cBhvr>
                                        <p:cTn id="60" dur="1" fill="hold">
                                          <p:stCondLst>
                                            <p:cond delay="0"/>
                                          </p:stCondLst>
                                        </p:cTn>
                                        <p:tgtEl>
                                          <p:spTgt spid="42015"/>
                                        </p:tgtEl>
                                        <p:attrNameLst>
                                          <p:attrName>style.visibility</p:attrName>
                                        </p:attrNameLst>
                                      </p:cBhvr>
                                      <p:to>
                                        <p:strVal val="visible"/>
                                      </p:to>
                                    </p:set>
                                    <p:animEffect transition="in" filter="diamond(in)">
                                      <p:cBhvr>
                                        <p:cTn id="61" dur="2000"/>
                                        <p:tgtEl>
                                          <p:spTgt spid="42015"/>
                                        </p:tgtEl>
                                      </p:cBhvr>
                                    </p:animEffect>
                                  </p:childTnLst>
                                </p:cTn>
                              </p:par>
                              <p:par>
                                <p:cTn id="62" presetID="8" presetClass="entr" presetSubtype="16" fill="hold" grpId="0" nodeType="withEffect">
                                  <p:stCondLst>
                                    <p:cond delay="0"/>
                                  </p:stCondLst>
                                  <p:childTnLst>
                                    <p:set>
                                      <p:cBhvr>
                                        <p:cTn id="63" dur="1" fill="hold">
                                          <p:stCondLst>
                                            <p:cond delay="0"/>
                                          </p:stCondLst>
                                        </p:cTn>
                                        <p:tgtEl>
                                          <p:spTgt spid="42014"/>
                                        </p:tgtEl>
                                        <p:attrNameLst>
                                          <p:attrName>style.visibility</p:attrName>
                                        </p:attrNameLst>
                                      </p:cBhvr>
                                      <p:to>
                                        <p:strVal val="visible"/>
                                      </p:to>
                                    </p:set>
                                    <p:animEffect transition="in" filter="diamond(in)">
                                      <p:cBhvr>
                                        <p:cTn id="64" dur="2000"/>
                                        <p:tgtEl>
                                          <p:spTgt spid="42014"/>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5" presetClass="entr" presetSubtype="10" fill="hold" grpId="0" nodeType="clickEffect">
                                  <p:stCondLst>
                                    <p:cond delay="0"/>
                                  </p:stCondLst>
                                  <p:childTnLst>
                                    <p:set>
                                      <p:cBhvr>
                                        <p:cTn id="68" dur="1" fill="hold">
                                          <p:stCondLst>
                                            <p:cond delay="0"/>
                                          </p:stCondLst>
                                        </p:cTn>
                                        <p:tgtEl>
                                          <p:spTgt spid="42010"/>
                                        </p:tgtEl>
                                        <p:attrNameLst>
                                          <p:attrName>style.visibility</p:attrName>
                                        </p:attrNameLst>
                                      </p:cBhvr>
                                      <p:to>
                                        <p:strVal val="visible"/>
                                      </p:to>
                                    </p:set>
                                    <p:animEffect transition="in" filter="checkerboard(across)">
                                      <p:cBhvr>
                                        <p:cTn id="69" dur="500"/>
                                        <p:tgtEl>
                                          <p:spTgt spid="42010"/>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5" presetClass="entr" presetSubtype="10" fill="hold" grpId="0" nodeType="clickEffect">
                                  <p:stCondLst>
                                    <p:cond delay="0"/>
                                  </p:stCondLst>
                                  <p:childTnLst>
                                    <p:set>
                                      <p:cBhvr>
                                        <p:cTn id="73" dur="1" fill="hold">
                                          <p:stCondLst>
                                            <p:cond delay="0"/>
                                          </p:stCondLst>
                                        </p:cTn>
                                        <p:tgtEl>
                                          <p:spTgt spid="42011"/>
                                        </p:tgtEl>
                                        <p:attrNameLst>
                                          <p:attrName>style.visibility</p:attrName>
                                        </p:attrNameLst>
                                      </p:cBhvr>
                                      <p:to>
                                        <p:strVal val="visible"/>
                                      </p:to>
                                    </p:set>
                                    <p:animEffect transition="in" filter="checkerboard(across)">
                                      <p:cBhvr>
                                        <p:cTn id="74" dur="500"/>
                                        <p:tgtEl>
                                          <p:spTgt spid="42011"/>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42012"/>
                                        </p:tgtEl>
                                        <p:attrNameLst>
                                          <p:attrName>style.visibility</p:attrName>
                                        </p:attrNameLst>
                                      </p:cBhvr>
                                      <p:to>
                                        <p:strVal val="visible"/>
                                      </p:to>
                                    </p:set>
                                    <p:animEffect transition="in" filter="checkerboard(across)">
                                      <p:cBhvr>
                                        <p:cTn id="79" dur="500"/>
                                        <p:tgtEl>
                                          <p:spTgt spid="42012"/>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5" presetClass="entr" presetSubtype="0" fill="hold" grpId="0" nodeType="clickEffect">
                                  <p:stCondLst>
                                    <p:cond delay="0"/>
                                  </p:stCondLst>
                                  <p:childTnLst>
                                    <p:set>
                                      <p:cBhvr>
                                        <p:cTn id="83" dur="1" fill="hold">
                                          <p:stCondLst>
                                            <p:cond delay="0"/>
                                          </p:stCondLst>
                                        </p:cTn>
                                        <p:tgtEl>
                                          <p:spTgt spid="42016"/>
                                        </p:tgtEl>
                                        <p:attrNameLst>
                                          <p:attrName>style.visibility</p:attrName>
                                        </p:attrNameLst>
                                      </p:cBhvr>
                                      <p:to>
                                        <p:strVal val="visible"/>
                                      </p:to>
                                    </p:set>
                                    <p:anim calcmode="lin" valueType="num">
                                      <p:cBhvr>
                                        <p:cTn id="84" dur="1000" fill="hold"/>
                                        <p:tgtEl>
                                          <p:spTgt spid="42016"/>
                                        </p:tgtEl>
                                        <p:attrNameLst>
                                          <p:attrName>ppt_w</p:attrName>
                                        </p:attrNameLst>
                                      </p:cBhvr>
                                      <p:tavLst>
                                        <p:tav tm="0">
                                          <p:val>
                                            <p:fltVal val="0"/>
                                          </p:val>
                                        </p:tav>
                                        <p:tav tm="100000">
                                          <p:val>
                                            <p:strVal val="#ppt_w"/>
                                          </p:val>
                                        </p:tav>
                                      </p:tavLst>
                                    </p:anim>
                                    <p:anim calcmode="lin" valueType="num">
                                      <p:cBhvr>
                                        <p:cTn id="85" dur="1000" fill="hold"/>
                                        <p:tgtEl>
                                          <p:spTgt spid="42016"/>
                                        </p:tgtEl>
                                        <p:attrNameLst>
                                          <p:attrName>ppt_h</p:attrName>
                                        </p:attrNameLst>
                                      </p:cBhvr>
                                      <p:tavLst>
                                        <p:tav tm="0">
                                          <p:val>
                                            <p:fltVal val="0"/>
                                          </p:val>
                                        </p:tav>
                                        <p:tav tm="100000">
                                          <p:val>
                                            <p:strVal val="#ppt_h"/>
                                          </p:val>
                                        </p:tav>
                                      </p:tavLst>
                                    </p:anim>
                                    <p:anim calcmode="lin" valueType="num">
                                      <p:cBhvr>
                                        <p:cTn id="86" dur="1000" fill="hold"/>
                                        <p:tgtEl>
                                          <p:spTgt spid="42016"/>
                                        </p:tgtEl>
                                        <p:attrNameLst>
                                          <p:attrName>ppt_x</p:attrName>
                                        </p:attrNameLst>
                                      </p:cBhvr>
                                      <p:tavLst>
                                        <p:tav tm="0" fmla="#ppt_x+(cos(-2*pi*(1-$))*-#ppt_x-sin(-2*pi*(1-$))*(1-#ppt_y))*(1-$)">
                                          <p:val>
                                            <p:fltVal val="0"/>
                                          </p:val>
                                        </p:tav>
                                        <p:tav tm="100000">
                                          <p:val>
                                            <p:fltVal val="1"/>
                                          </p:val>
                                        </p:tav>
                                      </p:tavLst>
                                    </p:anim>
                                    <p:anim calcmode="lin" valueType="num">
                                      <p:cBhvr>
                                        <p:cTn id="87" dur="1000" fill="hold"/>
                                        <p:tgtEl>
                                          <p:spTgt spid="420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8" fill="hold" nodeType="clickPar">
                      <p:stCondLst>
                        <p:cond delay="indefinite"/>
                      </p:stCondLst>
                      <p:childTnLst>
                        <p:par>
                          <p:cTn id="89" fill="hold" nodeType="withGroup">
                            <p:stCondLst>
                              <p:cond delay="0"/>
                            </p:stCondLst>
                            <p:childTnLst>
                              <p:par>
                                <p:cTn id="90" presetID="15" presetClass="entr" presetSubtype="0" fill="hold" grpId="0" nodeType="clickEffect">
                                  <p:stCondLst>
                                    <p:cond delay="0"/>
                                  </p:stCondLst>
                                  <p:childTnLst>
                                    <p:set>
                                      <p:cBhvr>
                                        <p:cTn id="91" dur="1" fill="hold">
                                          <p:stCondLst>
                                            <p:cond delay="0"/>
                                          </p:stCondLst>
                                        </p:cTn>
                                        <p:tgtEl>
                                          <p:spTgt spid="42017"/>
                                        </p:tgtEl>
                                        <p:attrNameLst>
                                          <p:attrName>style.visibility</p:attrName>
                                        </p:attrNameLst>
                                      </p:cBhvr>
                                      <p:to>
                                        <p:strVal val="visible"/>
                                      </p:to>
                                    </p:set>
                                    <p:anim calcmode="lin" valueType="num">
                                      <p:cBhvr>
                                        <p:cTn id="92" dur="1000" fill="hold"/>
                                        <p:tgtEl>
                                          <p:spTgt spid="42017"/>
                                        </p:tgtEl>
                                        <p:attrNameLst>
                                          <p:attrName>ppt_w</p:attrName>
                                        </p:attrNameLst>
                                      </p:cBhvr>
                                      <p:tavLst>
                                        <p:tav tm="0">
                                          <p:val>
                                            <p:fltVal val="0"/>
                                          </p:val>
                                        </p:tav>
                                        <p:tav tm="100000">
                                          <p:val>
                                            <p:strVal val="#ppt_w"/>
                                          </p:val>
                                        </p:tav>
                                      </p:tavLst>
                                    </p:anim>
                                    <p:anim calcmode="lin" valueType="num">
                                      <p:cBhvr>
                                        <p:cTn id="93" dur="1000" fill="hold"/>
                                        <p:tgtEl>
                                          <p:spTgt spid="42017"/>
                                        </p:tgtEl>
                                        <p:attrNameLst>
                                          <p:attrName>ppt_h</p:attrName>
                                        </p:attrNameLst>
                                      </p:cBhvr>
                                      <p:tavLst>
                                        <p:tav tm="0">
                                          <p:val>
                                            <p:fltVal val="0"/>
                                          </p:val>
                                        </p:tav>
                                        <p:tav tm="100000">
                                          <p:val>
                                            <p:strVal val="#ppt_h"/>
                                          </p:val>
                                        </p:tav>
                                      </p:tavLst>
                                    </p:anim>
                                    <p:anim calcmode="lin" valueType="num">
                                      <p:cBhvr>
                                        <p:cTn id="94" dur="1000" fill="hold"/>
                                        <p:tgtEl>
                                          <p:spTgt spid="42017"/>
                                        </p:tgtEl>
                                        <p:attrNameLst>
                                          <p:attrName>ppt_x</p:attrName>
                                        </p:attrNameLst>
                                      </p:cBhvr>
                                      <p:tavLst>
                                        <p:tav tm="0" fmla="#ppt_x+(cos(-2*pi*(1-$))*-#ppt_x-sin(-2*pi*(1-$))*(1-#ppt_y))*(1-$)">
                                          <p:val>
                                            <p:fltVal val="0"/>
                                          </p:val>
                                        </p:tav>
                                        <p:tav tm="100000">
                                          <p:val>
                                            <p:fltVal val="1"/>
                                          </p:val>
                                        </p:tav>
                                      </p:tavLst>
                                    </p:anim>
                                    <p:anim calcmode="lin" valueType="num">
                                      <p:cBhvr>
                                        <p:cTn id="95" dur="1000" fill="hold"/>
                                        <p:tgtEl>
                                          <p:spTgt spid="420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97" grpId="0" animBg="1"/>
      <p:bldP spid="41998" grpId="0" animBg="1"/>
      <p:bldP spid="41999" grpId="0" animBg="1"/>
      <p:bldP spid="42001" grpId="0" animBg="1"/>
      <p:bldP spid="42004" grpId="0" animBg="1"/>
      <p:bldP spid="42005" grpId="0" animBg="1"/>
      <p:bldP spid="42006" grpId="0" animBg="1"/>
      <p:bldP spid="42007" grpId="0" animBg="1"/>
      <p:bldP spid="42008" grpId="0" animBg="1"/>
      <p:bldP spid="42009" grpId="0" animBg="1"/>
      <p:bldP spid="42010" grpId="0" animBg="1"/>
      <p:bldP spid="42011" grpId="0" animBg="1"/>
      <p:bldP spid="42012" grpId="0" animBg="1"/>
      <p:bldP spid="42014" grpId="0" animBg="1"/>
      <p:bldP spid="42015" grpId="0"/>
      <p:bldP spid="42016" grpId="0" animBg="1"/>
      <p:bldP spid="42017"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188913"/>
            <a:ext cx="8229600" cy="1143000"/>
          </a:xfrm>
          <a:solidFill>
            <a:srgbClr val="663300"/>
          </a:solidFill>
        </p:spPr>
        <p:txBody>
          <a:bodyPr/>
          <a:lstStyle/>
          <a:p>
            <a:pPr eaLnBrk="1" hangingPunct="1">
              <a:defRPr/>
            </a:pPr>
            <a:r>
              <a:rPr lang="es-ES_tradnl" sz="3200" b="1" dirty="0" smtClean="0">
                <a:solidFill>
                  <a:schemeClr val="bg1"/>
                </a:solidFill>
                <a:effectLst>
                  <a:outerShdw blurRad="38100" dist="38100" dir="2700000" algn="tl">
                    <a:srgbClr val="000000"/>
                  </a:outerShdw>
                </a:effectLst>
                <a:latin typeface="Lucida Sans" pitchFamily="34" charset="0"/>
              </a:rPr>
              <a:t>CLASIFICACIÓN de AMINOÁCIDOS</a:t>
            </a:r>
            <a:endParaRPr lang="es-ES" sz="3200" b="1" dirty="0" smtClean="0">
              <a:solidFill>
                <a:schemeClr val="bg1"/>
              </a:solidFill>
              <a:effectLst>
                <a:outerShdw blurRad="38100" dist="38100" dir="2700000" algn="tl">
                  <a:srgbClr val="000000"/>
                </a:outerShdw>
              </a:effectLst>
              <a:latin typeface="Lucida Sans" pitchFamily="34" charset="0"/>
            </a:endParaRPr>
          </a:p>
        </p:txBody>
      </p:sp>
      <p:sp>
        <p:nvSpPr>
          <p:cNvPr id="6147" name="Rectangle 3"/>
          <p:cNvSpPr>
            <a:spLocks noGrp="1" noChangeArrowheads="1"/>
          </p:cNvSpPr>
          <p:nvPr>
            <p:ph type="body" idx="1"/>
          </p:nvPr>
        </p:nvSpPr>
        <p:spPr>
          <a:xfrm>
            <a:off x="539750" y="1557338"/>
            <a:ext cx="8208963" cy="5040312"/>
          </a:xfrm>
          <a:solidFill>
            <a:schemeClr val="bg1">
              <a:lumMod val="85000"/>
            </a:schemeClr>
          </a:solidFill>
        </p:spPr>
        <p:txBody>
          <a:bodyPr/>
          <a:lstStyle/>
          <a:p>
            <a:pPr eaLnBrk="1" hangingPunct="1">
              <a:lnSpc>
                <a:spcPct val="150000"/>
              </a:lnSpc>
              <a:spcBef>
                <a:spcPct val="0"/>
              </a:spcBef>
            </a:pPr>
            <a:r>
              <a:rPr lang="es-ES_tradnl" altLang="es-AR" sz="2400" b="1" u="sng" dirty="0" smtClean="0">
                <a:latin typeface="Arial" charset="0"/>
              </a:rPr>
              <a:t>Alifáticos</a:t>
            </a:r>
            <a:r>
              <a:rPr lang="es-ES_tradnl" altLang="es-AR" sz="2400" b="1" dirty="0" smtClean="0">
                <a:latin typeface="Arial" charset="0"/>
              </a:rPr>
              <a:t>: glicina, </a:t>
            </a:r>
            <a:r>
              <a:rPr lang="es-ES_tradnl" altLang="es-AR" sz="2400" b="1" dirty="0" err="1" smtClean="0">
                <a:latin typeface="Arial" charset="0"/>
              </a:rPr>
              <a:t>alanina</a:t>
            </a:r>
            <a:r>
              <a:rPr lang="es-ES_tradnl" altLang="es-AR" sz="2400" b="1" dirty="0" smtClean="0">
                <a:latin typeface="Arial" charset="0"/>
              </a:rPr>
              <a:t>, valina, leucina, isoleucina.</a:t>
            </a:r>
          </a:p>
          <a:p>
            <a:pPr eaLnBrk="1" hangingPunct="1">
              <a:lnSpc>
                <a:spcPct val="150000"/>
              </a:lnSpc>
              <a:spcBef>
                <a:spcPct val="0"/>
              </a:spcBef>
            </a:pPr>
            <a:r>
              <a:rPr lang="es-ES_tradnl" altLang="es-AR" sz="2400" b="1" u="sng" dirty="0" err="1" smtClean="0">
                <a:latin typeface="Arial" charset="0"/>
              </a:rPr>
              <a:t>Hidroxiaminoácidos</a:t>
            </a:r>
            <a:r>
              <a:rPr lang="es-ES_tradnl" altLang="es-AR" sz="2400" b="1" dirty="0" smtClean="0">
                <a:latin typeface="Arial" charset="0"/>
              </a:rPr>
              <a:t>: </a:t>
            </a:r>
            <a:r>
              <a:rPr lang="es-ES_tradnl" altLang="es-AR" sz="2400" b="1" dirty="0" err="1" smtClean="0">
                <a:latin typeface="Arial" charset="0"/>
              </a:rPr>
              <a:t>serina</a:t>
            </a:r>
            <a:r>
              <a:rPr lang="es-ES_tradnl" altLang="es-AR" sz="2400" b="1" dirty="0" smtClean="0">
                <a:latin typeface="Arial" charset="0"/>
              </a:rPr>
              <a:t> y </a:t>
            </a:r>
            <a:r>
              <a:rPr lang="es-ES_tradnl" altLang="es-AR" sz="2400" b="1" dirty="0" err="1" smtClean="0">
                <a:latin typeface="Arial" charset="0"/>
              </a:rPr>
              <a:t>treonina</a:t>
            </a:r>
            <a:r>
              <a:rPr lang="es-ES_tradnl" altLang="es-AR" sz="2400" b="1" dirty="0" smtClean="0">
                <a:latin typeface="Arial" charset="0"/>
              </a:rPr>
              <a:t>.</a:t>
            </a:r>
          </a:p>
          <a:p>
            <a:pPr eaLnBrk="1" hangingPunct="1">
              <a:lnSpc>
                <a:spcPct val="150000"/>
              </a:lnSpc>
              <a:spcBef>
                <a:spcPct val="0"/>
              </a:spcBef>
            </a:pPr>
            <a:r>
              <a:rPr lang="es-ES_tradnl" altLang="es-AR" sz="2400" b="1" u="sng" dirty="0" err="1" smtClean="0">
                <a:latin typeface="Arial" charset="0"/>
              </a:rPr>
              <a:t>Dicarboxílicos</a:t>
            </a:r>
            <a:r>
              <a:rPr lang="es-ES_tradnl" altLang="es-AR" sz="2400" b="1" u="sng" dirty="0" smtClean="0">
                <a:latin typeface="Arial" charset="0"/>
              </a:rPr>
              <a:t> y sus aminas</a:t>
            </a:r>
            <a:r>
              <a:rPr lang="es-ES_tradnl" altLang="es-AR" sz="2400" b="1" dirty="0" smtClean="0">
                <a:latin typeface="Arial" charset="0"/>
              </a:rPr>
              <a:t>: ácido aspártico y </a:t>
            </a:r>
            <a:r>
              <a:rPr lang="es-ES_tradnl" altLang="es-AR" sz="2400" b="1" dirty="0" err="1" smtClean="0">
                <a:latin typeface="Arial" charset="0"/>
              </a:rPr>
              <a:t>asparagina</a:t>
            </a:r>
            <a:r>
              <a:rPr lang="es-ES_tradnl" altLang="es-AR" sz="2400" b="1" dirty="0" smtClean="0">
                <a:latin typeface="Arial" charset="0"/>
              </a:rPr>
              <a:t>, ácido glutámico y glutamina.</a:t>
            </a:r>
          </a:p>
          <a:p>
            <a:pPr eaLnBrk="1" hangingPunct="1">
              <a:lnSpc>
                <a:spcPct val="150000"/>
              </a:lnSpc>
              <a:spcBef>
                <a:spcPct val="0"/>
              </a:spcBef>
            </a:pPr>
            <a:r>
              <a:rPr lang="es-ES_tradnl" altLang="es-AR" sz="2400" b="1" u="sng" dirty="0" smtClean="0">
                <a:latin typeface="Arial" charset="0"/>
              </a:rPr>
              <a:t>Básicos</a:t>
            </a:r>
            <a:r>
              <a:rPr lang="es-ES_tradnl" altLang="es-AR" sz="2400" b="1" dirty="0" smtClean="0">
                <a:latin typeface="Arial" charset="0"/>
              </a:rPr>
              <a:t> : lisina, arginina, histidina.</a:t>
            </a:r>
          </a:p>
          <a:p>
            <a:pPr eaLnBrk="1" hangingPunct="1">
              <a:lnSpc>
                <a:spcPct val="150000"/>
              </a:lnSpc>
              <a:spcBef>
                <a:spcPct val="0"/>
              </a:spcBef>
            </a:pPr>
            <a:r>
              <a:rPr lang="es-ES_tradnl" altLang="es-AR" sz="2400" b="1" u="sng" dirty="0" smtClean="0">
                <a:latin typeface="Arial" charset="0"/>
              </a:rPr>
              <a:t>Aromáticos</a:t>
            </a:r>
            <a:r>
              <a:rPr lang="es-ES_tradnl" altLang="es-AR" sz="2400" b="1" dirty="0" smtClean="0">
                <a:latin typeface="Arial" charset="0"/>
              </a:rPr>
              <a:t>: fenilalanina, tirosina, triptófano</a:t>
            </a:r>
          </a:p>
          <a:p>
            <a:pPr eaLnBrk="1" hangingPunct="1">
              <a:lnSpc>
                <a:spcPct val="150000"/>
              </a:lnSpc>
              <a:spcBef>
                <a:spcPct val="0"/>
              </a:spcBef>
            </a:pPr>
            <a:r>
              <a:rPr lang="es-ES_tradnl" altLang="es-AR" sz="2400" b="1" u="sng" dirty="0" smtClean="0">
                <a:latin typeface="Arial" charset="0"/>
              </a:rPr>
              <a:t>Azufrados</a:t>
            </a:r>
            <a:r>
              <a:rPr lang="es-ES_tradnl" altLang="es-AR" sz="2400" b="1" dirty="0" smtClean="0">
                <a:latin typeface="Arial" charset="0"/>
              </a:rPr>
              <a:t>: cisteína, metionina.</a:t>
            </a:r>
          </a:p>
          <a:p>
            <a:pPr eaLnBrk="1" hangingPunct="1">
              <a:lnSpc>
                <a:spcPct val="150000"/>
              </a:lnSpc>
              <a:spcBef>
                <a:spcPct val="0"/>
              </a:spcBef>
            </a:pPr>
            <a:r>
              <a:rPr lang="es-ES_tradnl" altLang="es-AR" sz="2400" b="1" u="sng" dirty="0" err="1" smtClean="0">
                <a:latin typeface="Arial" charset="0"/>
              </a:rPr>
              <a:t>Iminoácidos</a:t>
            </a:r>
            <a:r>
              <a:rPr lang="es-ES_tradnl" altLang="es-AR" sz="2400" b="1" dirty="0" smtClean="0">
                <a:latin typeface="Arial" charset="0"/>
              </a:rPr>
              <a:t>: prolina, </a:t>
            </a:r>
            <a:r>
              <a:rPr lang="es-ES_tradnl" altLang="es-AR" sz="2400" b="1" dirty="0" err="1" smtClean="0">
                <a:latin typeface="Arial" charset="0"/>
              </a:rPr>
              <a:t>hidroxiprolina</a:t>
            </a:r>
            <a:r>
              <a:rPr lang="es-ES_tradnl" altLang="es-AR" sz="2400" b="1" dirty="0" smtClean="0">
                <a:latin typeface="Arial" charset="0"/>
              </a:rPr>
              <a:t>.</a:t>
            </a:r>
          </a:p>
          <a:p>
            <a:pPr eaLnBrk="1" hangingPunct="1">
              <a:lnSpc>
                <a:spcPct val="90000"/>
              </a:lnSpc>
              <a:buFontTx/>
              <a:buNone/>
            </a:pPr>
            <a:endParaRPr lang="es-ES" altLang="es-AR" sz="2400" b="1" dirty="0" smtClean="0">
              <a:latin typeface="Arial" charset="0"/>
            </a:endParaRPr>
          </a:p>
        </p:txBody>
      </p:sp>
    </p:spTree>
    <p:extLst>
      <p:ext uri="{BB962C8B-B14F-4D97-AF65-F5344CB8AC3E}">
        <p14:creationId xmlns:p14="http://schemas.microsoft.com/office/powerpoint/2010/main" val="11589330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additive="base">
                                        <p:cTn id="7" dur="500" fill="hold"/>
                                        <p:tgtEl>
                                          <p:spTgt spid="614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 calcmode="lin" valueType="num">
                                      <p:cBhvr additive="base">
                                        <p:cTn id="19"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2" end="2"/>
                                            </p:txEl>
                                          </p:spTgt>
                                        </p:tgtEl>
                                        <p:attrNameLst>
                                          <p:attrName>style.visibility</p:attrName>
                                        </p:attrNameLst>
                                      </p:cBhvr>
                                      <p:to>
                                        <p:strVal val="visible"/>
                                      </p:to>
                                    </p:set>
                                    <p:anim calcmode="lin" valueType="num">
                                      <p:cBhvr additive="base">
                                        <p:cTn id="25"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7">
                                            <p:txEl>
                                              <p:pRg st="3" end="3"/>
                                            </p:txEl>
                                          </p:spTgt>
                                        </p:tgtEl>
                                        <p:attrNameLst>
                                          <p:attrName>style.visibility</p:attrName>
                                        </p:attrNameLst>
                                      </p:cBhvr>
                                      <p:to>
                                        <p:strVal val="visible"/>
                                      </p:to>
                                    </p:set>
                                    <p:anim calcmode="lin" valueType="num">
                                      <p:cBhvr additive="base">
                                        <p:cTn id="31"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47">
                                            <p:txEl>
                                              <p:pRg st="4" end="4"/>
                                            </p:txEl>
                                          </p:spTgt>
                                        </p:tgtEl>
                                        <p:attrNameLst>
                                          <p:attrName>style.visibility</p:attrName>
                                        </p:attrNameLst>
                                      </p:cBhvr>
                                      <p:to>
                                        <p:strVal val="visible"/>
                                      </p:to>
                                    </p:set>
                                    <p:anim calcmode="lin" valueType="num">
                                      <p:cBhvr additive="base">
                                        <p:cTn id="37"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14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147">
                                            <p:txEl>
                                              <p:pRg st="5" end="5"/>
                                            </p:txEl>
                                          </p:spTgt>
                                        </p:tgtEl>
                                        <p:attrNameLst>
                                          <p:attrName>style.visibility</p:attrName>
                                        </p:attrNameLst>
                                      </p:cBhvr>
                                      <p:to>
                                        <p:strVal val="visible"/>
                                      </p:to>
                                    </p:set>
                                    <p:anim calcmode="lin" valueType="num">
                                      <p:cBhvr additive="base">
                                        <p:cTn id="43"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14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147">
                                            <p:txEl>
                                              <p:pRg st="6" end="6"/>
                                            </p:txEl>
                                          </p:spTgt>
                                        </p:tgtEl>
                                        <p:attrNameLst>
                                          <p:attrName>style.visibility</p:attrName>
                                        </p:attrNameLst>
                                      </p:cBhvr>
                                      <p:to>
                                        <p:strVal val="visible"/>
                                      </p:to>
                                    </p:set>
                                    <p:anim calcmode="lin" valueType="num">
                                      <p:cBhvr additive="base">
                                        <p:cTn id="49"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147">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autoUpdateAnimBg="0"/>
      <p:bldP spid="614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ángulo 2"/>
          <p:cNvSpPr>
            <a:spLocks noGrp="1" noChangeArrowheads="1"/>
          </p:cNvSpPr>
          <p:nvPr>
            <p:ph type="title"/>
          </p:nvPr>
        </p:nvSpPr>
        <p:spPr>
          <a:solidFill>
            <a:srgbClr val="663300"/>
          </a:solidFill>
          <a:ln>
            <a:solidFill>
              <a:schemeClr val="tx1"/>
            </a:solidFill>
            <a:miter lim="800000"/>
            <a:headEnd/>
            <a:tailEnd/>
          </a:ln>
        </p:spPr>
        <p:txBody>
          <a:bodyPr/>
          <a:lstStyle/>
          <a:p>
            <a:pPr eaLnBrk="1" hangingPunct="1"/>
            <a:r>
              <a:rPr lang="es-ES" altLang="es-AR" sz="3200" b="1" smtClean="0">
                <a:solidFill>
                  <a:schemeClr val="bg1"/>
                </a:solidFill>
              </a:rPr>
              <a:t>SISTEMAS DE TRANSPORTE DE LOS AMINOACIDOS</a:t>
            </a:r>
          </a:p>
        </p:txBody>
      </p:sp>
      <p:sp>
        <p:nvSpPr>
          <p:cNvPr id="74757" name="Cuadro de texto 5" descr="25%"/>
          <p:cNvSpPr txBox="1">
            <a:spLocks noChangeArrowheads="1"/>
          </p:cNvSpPr>
          <p:nvPr/>
        </p:nvSpPr>
        <p:spPr bwMode="auto">
          <a:xfrm>
            <a:off x="250825" y="3105150"/>
            <a:ext cx="1873250" cy="1625600"/>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sz="2000" b="1"/>
              <a:t>CELULAS (intestinales, renales, hepáticas, etc.)</a:t>
            </a:r>
            <a:endParaRPr lang="es-ES" altLang="es-AR" sz="2000" b="1"/>
          </a:p>
        </p:txBody>
      </p:sp>
      <p:sp>
        <p:nvSpPr>
          <p:cNvPr id="74758" name="Cuadro de texto 6" descr="25%"/>
          <p:cNvSpPr txBox="1">
            <a:spLocks noChangeArrowheads="1"/>
          </p:cNvSpPr>
          <p:nvPr/>
        </p:nvSpPr>
        <p:spPr bwMode="auto">
          <a:xfrm>
            <a:off x="2700338" y="2781300"/>
            <a:ext cx="2160587" cy="711200"/>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sz="2000" b="1"/>
              <a:t>Transporte  Mediado Activo</a:t>
            </a:r>
            <a:endParaRPr lang="es-ES" altLang="es-AR" sz="2000" b="1"/>
          </a:p>
        </p:txBody>
      </p:sp>
      <p:sp>
        <p:nvSpPr>
          <p:cNvPr id="74759" name="Cuadro de texto 7" descr="25%"/>
          <p:cNvSpPr txBox="1">
            <a:spLocks noChangeArrowheads="1"/>
          </p:cNvSpPr>
          <p:nvPr/>
        </p:nvSpPr>
        <p:spPr bwMode="auto">
          <a:xfrm>
            <a:off x="2627313" y="4868863"/>
            <a:ext cx="2447925" cy="406400"/>
          </a:xfrm>
          <a:prstGeom prst="rect">
            <a:avLst/>
          </a:prstGeom>
          <a:pattFill prst="pct25">
            <a:fgClr>
              <a:srgbClr val="663300"/>
            </a:fgClr>
            <a:bgClr>
              <a:srgbClr val="FFFFFF"/>
            </a:bgClr>
          </a:pattFill>
          <a:ln w="9525">
            <a:solidFill>
              <a:schemeClr val="tx1"/>
            </a:solidFill>
            <a:miter lim="800000"/>
            <a:headEnd/>
            <a:tailEnd/>
          </a:ln>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_tradnl" altLang="es-AR" sz="2000" b="1"/>
              <a:t>Difusión facilitada</a:t>
            </a:r>
            <a:endParaRPr lang="es-ES" altLang="es-AR" sz="2000" b="1"/>
          </a:p>
        </p:txBody>
      </p:sp>
      <p:sp>
        <p:nvSpPr>
          <p:cNvPr id="74760" name="Cuadro de texto 8" descr="20%"/>
          <p:cNvSpPr txBox="1">
            <a:spLocks noChangeArrowheads="1"/>
          </p:cNvSpPr>
          <p:nvPr/>
        </p:nvSpPr>
        <p:spPr bwMode="auto">
          <a:xfrm>
            <a:off x="5041900" y="1854200"/>
            <a:ext cx="3959225" cy="3000375"/>
          </a:xfrm>
          <a:prstGeom prst="rect">
            <a:avLst/>
          </a:prstGeom>
          <a:solidFill>
            <a:srgbClr val="66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s-ES" altLang="es-AR" b="1">
                <a:solidFill>
                  <a:schemeClr val="bg1"/>
                </a:solidFill>
              </a:rPr>
              <a:t>1- </a:t>
            </a:r>
            <a:r>
              <a:rPr lang="es-ES" altLang="es-AR" b="1" u="sng">
                <a:solidFill>
                  <a:schemeClr val="bg1"/>
                </a:solidFill>
              </a:rPr>
              <a:t>Aminoácidos neutros </a:t>
            </a:r>
            <a:r>
              <a:rPr lang="es-ES" altLang="es-AR" b="1">
                <a:solidFill>
                  <a:schemeClr val="bg1"/>
                </a:solidFill>
              </a:rPr>
              <a:t>pequeños: Alanina, serina</a:t>
            </a:r>
          </a:p>
          <a:p>
            <a:pPr eaLnBrk="1" hangingPunct="1">
              <a:spcBef>
                <a:spcPct val="50000"/>
              </a:spcBef>
            </a:pPr>
            <a:r>
              <a:rPr lang="es-ES" altLang="es-AR" b="1">
                <a:solidFill>
                  <a:schemeClr val="bg1"/>
                </a:solidFill>
              </a:rPr>
              <a:t>Aa. neutros y aromáticos grandes: isoleucina, tirosina</a:t>
            </a:r>
          </a:p>
          <a:p>
            <a:pPr eaLnBrk="1" hangingPunct="1">
              <a:spcBef>
                <a:spcPct val="50000"/>
              </a:spcBef>
            </a:pPr>
            <a:r>
              <a:rPr lang="es-ES" altLang="es-AR" b="1">
                <a:solidFill>
                  <a:schemeClr val="bg1"/>
                </a:solidFill>
              </a:rPr>
              <a:t>2- </a:t>
            </a:r>
            <a:r>
              <a:rPr lang="es-ES" altLang="es-AR" b="1" u="sng">
                <a:solidFill>
                  <a:schemeClr val="bg1"/>
                </a:solidFill>
              </a:rPr>
              <a:t>Aminoácidos básicos</a:t>
            </a:r>
            <a:r>
              <a:rPr lang="es-ES" altLang="es-AR" b="1">
                <a:solidFill>
                  <a:schemeClr val="bg1"/>
                </a:solidFill>
              </a:rPr>
              <a:t>: Arginina</a:t>
            </a:r>
          </a:p>
          <a:p>
            <a:pPr eaLnBrk="1" hangingPunct="1">
              <a:spcBef>
                <a:spcPct val="50000"/>
              </a:spcBef>
            </a:pPr>
            <a:r>
              <a:rPr lang="es-ES" altLang="es-AR" b="1">
                <a:solidFill>
                  <a:schemeClr val="bg1"/>
                </a:solidFill>
              </a:rPr>
              <a:t>3- </a:t>
            </a:r>
            <a:r>
              <a:rPr lang="es-ES" altLang="es-AR" b="1" u="sng">
                <a:solidFill>
                  <a:schemeClr val="bg1"/>
                </a:solidFill>
              </a:rPr>
              <a:t>Aminoácidos ácidos</a:t>
            </a:r>
            <a:r>
              <a:rPr lang="es-ES" altLang="es-AR" b="1">
                <a:solidFill>
                  <a:schemeClr val="bg1"/>
                </a:solidFill>
              </a:rPr>
              <a:t>: Glutamato</a:t>
            </a:r>
          </a:p>
          <a:p>
            <a:pPr eaLnBrk="1" hangingPunct="1">
              <a:spcBef>
                <a:spcPct val="50000"/>
              </a:spcBef>
            </a:pPr>
            <a:r>
              <a:rPr lang="es-ES" altLang="es-AR" b="1">
                <a:solidFill>
                  <a:schemeClr val="bg1"/>
                </a:solidFill>
              </a:rPr>
              <a:t>4- </a:t>
            </a:r>
            <a:r>
              <a:rPr lang="es-ES" altLang="es-AR" b="1" u="sng">
                <a:solidFill>
                  <a:schemeClr val="bg1"/>
                </a:solidFill>
              </a:rPr>
              <a:t>Iminoácidos</a:t>
            </a:r>
            <a:r>
              <a:rPr lang="es-ES" altLang="es-AR" b="1">
                <a:solidFill>
                  <a:schemeClr val="bg1"/>
                </a:solidFill>
              </a:rPr>
              <a:t>: Prolina</a:t>
            </a:r>
          </a:p>
          <a:p>
            <a:pPr eaLnBrk="1" hangingPunct="1">
              <a:spcBef>
                <a:spcPct val="50000"/>
              </a:spcBef>
            </a:pPr>
            <a:endParaRPr lang="es-ES" altLang="es-AR" b="1">
              <a:solidFill>
                <a:schemeClr val="bg1"/>
              </a:solidFill>
            </a:endParaRPr>
          </a:p>
        </p:txBody>
      </p:sp>
      <p:sp>
        <p:nvSpPr>
          <p:cNvPr id="74761" name="Línea 9"/>
          <p:cNvSpPr>
            <a:spLocks noChangeShapeType="1"/>
          </p:cNvSpPr>
          <p:nvPr/>
        </p:nvSpPr>
        <p:spPr bwMode="auto">
          <a:xfrm flipV="1">
            <a:off x="2268538" y="3573463"/>
            <a:ext cx="1295400" cy="43180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74762" name="Línea 10"/>
          <p:cNvSpPr>
            <a:spLocks noChangeShapeType="1"/>
          </p:cNvSpPr>
          <p:nvPr/>
        </p:nvSpPr>
        <p:spPr bwMode="auto">
          <a:xfrm rot="2488548" flipV="1">
            <a:off x="2268538" y="4292600"/>
            <a:ext cx="1295400" cy="431800"/>
          </a:xfrm>
          <a:prstGeom prst="line">
            <a:avLst/>
          </a:prstGeom>
          <a:noFill/>
          <a:ln w="3810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6393" name="1 Rectángulo"/>
          <p:cNvSpPr>
            <a:spLocks noChangeArrowheads="1"/>
          </p:cNvSpPr>
          <p:nvPr/>
        </p:nvSpPr>
        <p:spPr bwMode="auto">
          <a:xfrm>
            <a:off x="14288" y="5589588"/>
            <a:ext cx="89995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t>Los aminoácidos absorbidos son transportados como aminoácidos libres por la sangre principalmente hacia el hígado, que es el sitio primario del metabolismo de los aminoácidos y a otros órganos o tejidos para su utilización </a:t>
            </a:r>
          </a:p>
        </p:txBody>
      </p:sp>
    </p:spTree>
    <p:extLst>
      <p:ext uri="{BB962C8B-B14F-4D97-AF65-F5344CB8AC3E}">
        <p14:creationId xmlns:p14="http://schemas.microsoft.com/office/powerpoint/2010/main" val="1413579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fade">
                                      <p:cBhvr>
                                        <p:cTn id="7" dur="800" decel="100000"/>
                                        <p:tgtEl>
                                          <p:spTgt spid="74754"/>
                                        </p:tgtEl>
                                      </p:cBhvr>
                                    </p:animEffect>
                                    <p:anim calcmode="lin" valueType="num">
                                      <p:cBhvr>
                                        <p:cTn id="8" dur="800" decel="100000" fill="hold"/>
                                        <p:tgtEl>
                                          <p:spTgt spid="74754"/>
                                        </p:tgtEl>
                                        <p:attrNameLst>
                                          <p:attrName>style.rotation</p:attrName>
                                        </p:attrNameLst>
                                      </p:cBhvr>
                                      <p:tavLst>
                                        <p:tav tm="0">
                                          <p:val>
                                            <p:fltVal val="-90"/>
                                          </p:val>
                                        </p:tav>
                                        <p:tav tm="100000">
                                          <p:val>
                                            <p:fltVal val="0"/>
                                          </p:val>
                                        </p:tav>
                                      </p:tavLst>
                                    </p:anim>
                                    <p:anim calcmode="lin" valueType="num">
                                      <p:cBhvr>
                                        <p:cTn id="9" dur="800" decel="100000" fill="hold"/>
                                        <p:tgtEl>
                                          <p:spTgt spid="74754"/>
                                        </p:tgtEl>
                                        <p:attrNameLst>
                                          <p:attrName>ppt_x</p:attrName>
                                        </p:attrNameLst>
                                      </p:cBhvr>
                                      <p:tavLst>
                                        <p:tav tm="0">
                                          <p:val>
                                            <p:strVal val="#ppt_x+0.4"/>
                                          </p:val>
                                        </p:tav>
                                        <p:tav tm="100000">
                                          <p:val>
                                            <p:strVal val="#ppt_x-0.05"/>
                                          </p:val>
                                        </p:tav>
                                      </p:tavLst>
                                    </p:anim>
                                    <p:anim calcmode="lin" valueType="num">
                                      <p:cBhvr>
                                        <p:cTn id="10" dur="800" decel="100000" fill="hold"/>
                                        <p:tgtEl>
                                          <p:spTgt spid="747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47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475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4757"/>
                                        </p:tgtEl>
                                        <p:attrNameLst>
                                          <p:attrName>style.visibility</p:attrName>
                                        </p:attrNameLst>
                                      </p:cBhvr>
                                      <p:to>
                                        <p:strVal val="visible"/>
                                      </p:to>
                                    </p:set>
                                    <p:animEffect transition="in" filter="box(in)">
                                      <p:cBhvr>
                                        <p:cTn id="17" dur="500"/>
                                        <p:tgtEl>
                                          <p:spTgt spid="74757"/>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74761"/>
                                        </p:tgtEl>
                                        <p:attrNameLst>
                                          <p:attrName>style.visibility</p:attrName>
                                        </p:attrNameLst>
                                      </p:cBhvr>
                                      <p:to>
                                        <p:strVal val="visible"/>
                                      </p:to>
                                    </p:set>
                                    <p:animEffect transition="in" filter="box(in)">
                                      <p:cBhvr>
                                        <p:cTn id="20" dur="500"/>
                                        <p:tgtEl>
                                          <p:spTgt spid="74761"/>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74758"/>
                                        </p:tgtEl>
                                        <p:attrNameLst>
                                          <p:attrName>style.visibility</p:attrName>
                                        </p:attrNameLst>
                                      </p:cBhvr>
                                      <p:to>
                                        <p:strVal val="visible"/>
                                      </p:to>
                                    </p:set>
                                    <p:animEffect transition="in" filter="box(in)">
                                      <p:cBhvr>
                                        <p:cTn id="23" dur="500"/>
                                        <p:tgtEl>
                                          <p:spTgt spid="7475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4760"/>
                                        </p:tgtEl>
                                        <p:attrNameLst>
                                          <p:attrName>style.visibility</p:attrName>
                                        </p:attrNameLst>
                                      </p:cBhvr>
                                      <p:to>
                                        <p:strVal val="visible"/>
                                      </p:to>
                                    </p:set>
                                    <p:animEffect transition="in" filter="blinds(horizontal)">
                                      <p:cBhvr>
                                        <p:cTn id="28" dur="500"/>
                                        <p:tgtEl>
                                          <p:spTgt spid="7476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74762"/>
                                        </p:tgtEl>
                                        <p:attrNameLst>
                                          <p:attrName>style.visibility</p:attrName>
                                        </p:attrNameLst>
                                      </p:cBhvr>
                                      <p:to>
                                        <p:strVal val="visible"/>
                                      </p:to>
                                    </p:set>
                                    <p:animEffect transition="in" filter="box(in)">
                                      <p:cBhvr>
                                        <p:cTn id="33" dur="500"/>
                                        <p:tgtEl>
                                          <p:spTgt spid="74762"/>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74759"/>
                                        </p:tgtEl>
                                        <p:attrNameLst>
                                          <p:attrName>style.visibility</p:attrName>
                                        </p:attrNameLst>
                                      </p:cBhvr>
                                      <p:to>
                                        <p:strVal val="visible"/>
                                      </p:to>
                                    </p:set>
                                    <p:animEffect transition="in" filter="box(in)">
                                      <p:cBhvr>
                                        <p:cTn id="36" dur="500"/>
                                        <p:tgtEl>
                                          <p:spTgt spid="74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p:bldP spid="74757" grpId="0" animBg="1"/>
      <p:bldP spid="74758" grpId="0" animBg="1"/>
      <p:bldP spid="74759" grpId="0" animBg="1"/>
      <p:bldP spid="74760" grpId="0" animBg="1"/>
      <p:bldP spid="74761" grpId="0" animBg="1"/>
      <p:bldP spid="74762" grpId="0"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1505</TotalTime>
  <Words>1410</Words>
  <Application>Microsoft Office PowerPoint</Application>
  <PresentationFormat>Presentación en pantalla (4:3)</PresentationFormat>
  <Paragraphs>339</Paragraphs>
  <Slides>40</Slides>
  <Notes>1</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METABOLISMO DE AMINOÁCIDOS </vt:lpstr>
      <vt:lpstr>Presentación de PowerPoint</vt:lpstr>
      <vt:lpstr>Presentación de PowerPoint</vt:lpstr>
      <vt:lpstr>Presentación de PowerPoint</vt:lpstr>
      <vt:lpstr>Digestión de Proteínas I) En el estómago</vt:lpstr>
      <vt:lpstr>SECRECION  PANCREATICA</vt:lpstr>
      <vt:lpstr>Digestión de Proteínas II) En Duodeno</vt:lpstr>
      <vt:lpstr>CLASIFICACIÓN de AMINOÁCIDOS</vt:lpstr>
      <vt:lpstr>SISTEMAS DE TRANSPORTE DE LOS AMINOACIDOS</vt:lpstr>
      <vt:lpstr>Presentación de PowerPoint</vt:lpstr>
      <vt:lpstr>DESTINO DE LOS AMINOÁCIDOS EN LA CELULA</vt:lpstr>
      <vt:lpstr>PERDIDA DEL GRUPO AMINO</vt:lpstr>
      <vt:lpstr>Presentación de PowerPoint</vt:lpstr>
      <vt:lpstr>Presentación de PowerPoint</vt:lpstr>
      <vt:lpstr>TRANSAMINASAS DE INTERES CLINICO</vt:lpstr>
      <vt:lpstr>Presentación de PowerPoint</vt:lpstr>
      <vt:lpstr>Presentación de PowerPoint</vt:lpstr>
      <vt:lpstr>Desaminación Oxidativa</vt:lpstr>
      <vt:lpstr>REGULACION DE LA GLUTAMATO DESHIDROGENASA</vt:lpstr>
      <vt:lpstr>TRANSDESAMINACION Es el mecanismo general de desaminación de los aminoácidos, resultante del acoplamiento de las dos enzimas: transaminasa y glutámico deshidrogenasa</vt:lpstr>
      <vt:lpstr>REACCIONES DE DESAMINACION NO OXIDATIVA</vt:lpstr>
      <vt:lpstr>Origen del amoníaco</vt:lpstr>
      <vt:lpstr>TOXICIDAD DEL AMONIACO</vt:lpstr>
      <vt:lpstr>Presentación de PowerPoint</vt:lpstr>
      <vt:lpstr>REACCION DE LA GLUTAMINA SINTETASA</vt:lpstr>
      <vt:lpstr>REGULACION DE LA ACTIVIDAD DE LA ENZIMA GLUTAMINA SINTETASA</vt:lpstr>
      <vt:lpstr>REACCION DE LA GLUTAMINASA</vt:lpstr>
      <vt:lpstr>ELIMINACION DEL AMONIACO</vt:lpstr>
      <vt:lpstr>Presentación de PowerPoint</vt:lpstr>
      <vt:lpstr>Presentación de PowerPoint</vt:lpstr>
      <vt:lpstr>REGULACION DEL CICLO DE LA UREA</vt:lpstr>
      <vt:lpstr>GASTO ENERGETICO DEL CICLO DE LA UREA</vt:lpstr>
      <vt:lpstr>PROPIEDADES DE LA UREA</vt:lpstr>
      <vt:lpstr>Presentación de PowerPoint</vt:lpstr>
      <vt:lpstr>Presentación de PowerPoint</vt:lpstr>
      <vt:lpstr>Clasificación de los aminoácidos de acuerdo al destino de sus esqueletos carbonados</vt:lpstr>
      <vt:lpstr>GLUCOGÉNICOS</vt:lpstr>
      <vt:lpstr>CETOGÉNICOS</vt:lpstr>
      <vt:lpstr>Presentación de PowerPoint</vt:lpstr>
      <vt:lpstr>FUNCIONES PRECURSORAS DE LOS AMINOACIDOS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ethel</dc:creator>
  <cp:lastModifiedBy>ethel</cp:lastModifiedBy>
  <cp:revision>10</cp:revision>
  <dcterms:created xsi:type="dcterms:W3CDTF">2015-05-11T13:14:13Z</dcterms:created>
  <dcterms:modified xsi:type="dcterms:W3CDTF">2016-05-23T15:35:08Z</dcterms:modified>
</cp:coreProperties>
</file>